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60" r:id="rId2"/>
    <p:sldId id="266" r:id="rId3"/>
    <p:sldId id="269" r:id="rId4"/>
    <p:sldId id="271" r:id="rId5"/>
    <p:sldId id="277" r:id="rId6"/>
    <p:sldId id="280" r:id="rId7"/>
    <p:sldId id="281" r:id="rId8"/>
    <p:sldId id="282" r:id="rId9"/>
    <p:sldId id="279" r:id="rId10"/>
    <p:sldId id="284" r:id="rId11"/>
    <p:sldId id="287" r:id="rId12"/>
    <p:sldId id="283" r:id="rId13"/>
    <p:sldId id="286" r:id="rId14"/>
    <p:sldId id="288" r:id="rId15"/>
    <p:sldId id="289" r:id="rId16"/>
    <p:sldId id="285" r:id="rId17"/>
    <p:sldId id="263" r:id="rId18"/>
    <p:sldId id="272" r:id="rId19"/>
    <p:sldId id="27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7E26D6-CB29-4690-A6E6-42E94001F452}">
          <p14:sldIdLst>
            <p14:sldId id="260"/>
          </p14:sldIdLst>
        </p14:section>
        <p14:section name="Untitled Section" id="{96B19322-44EF-463A-ACC0-72A4F1425B98}">
          <p14:sldIdLst>
            <p14:sldId id="266"/>
            <p14:sldId id="269"/>
            <p14:sldId id="271"/>
            <p14:sldId id="277"/>
            <p14:sldId id="280"/>
            <p14:sldId id="281"/>
            <p14:sldId id="282"/>
            <p14:sldId id="279"/>
            <p14:sldId id="284"/>
            <p14:sldId id="287"/>
            <p14:sldId id="283"/>
            <p14:sldId id="286"/>
            <p14:sldId id="288"/>
            <p14:sldId id="289"/>
            <p14:sldId id="285"/>
            <p14:sldId id="263"/>
            <p14:sldId id="272"/>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579"/>
    <a:srgbClr val="FB25F1"/>
    <a:srgbClr val="EF63EF"/>
    <a:srgbClr val="EB99EB"/>
    <a:srgbClr val="F0BAED"/>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9" d="100"/>
          <a:sy n="49" d="100"/>
        </p:scale>
        <p:origin x="984"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brut\Dropbox\Sarah_Michael\Electoral%20Psychology%20Observatory\Analysis_EpoEvent_020223\Emotions%20comparative.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brut\Dropbox\Sarah_Michael\Electoral%20Psychology%20Observatory\Analysis_EpoEvent_020223\Emotions%20comparativ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brut\Dropbox\Sarah_Michael\Electoral%20Psychology%20Observatory\Analysis_EpoEvent_020223\Emotions%20comparative.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mbrut\Dropbox\Sarah_Michael\Electoral%20Psychology%20Observatory\Analysis_EpoEvent_020223\Emotions%20comparative.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mbrut\Dropbox\Sarah_Michael\Electoral%20Psychology%20Observatory\Analysis_EpoEvent_020223\Emotions%20comparative.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mbrut\Dropbox\Sarah_Michael\Electoral%20Psychology%20Observatory\Analysis_EpoEvent_020223\Emotions%20comparative.xlsx"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mbrut\Dropbox\Sarah_Michael\Electoral%20Psychology%20Observatory\Analysis_EpoEvent_020223\Emotions%20comparative.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Emotional</a:t>
            </a:r>
            <a:r>
              <a:rPr lang="en-GB" baseline="0"/>
              <a:t> sliding scale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radarChart>
        <c:radarStyle val="marker"/>
        <c:varyColors val="0"/>
        <c:ser>
          <c:idx val="0"/>
          <c:order val="0"/>
          <c:tx>
            <c:strRef>
              <c:f>Sheet1!$A$3</c:f>
              <c:strCache>
                <c:ptCount val="1"/>
                <c:pt idx="0">
                  <c:v>Frustration</c:v>
                </c:pt>
              </c:strCache>
            </c:strRef>
          </c:tx>
          <c:spPr>
            <a:ln w="28575" cap="rnd">
              <a:solidFill>
                <a:schemeClr val="accent1"/>
              </a:solidFill>
              <a:round/>
            </a:ln>
            <a:effectLst/>
          </c:spPr>
          <c:marker>
            <c:symbol val="none"/>
          </c:marker>
          <c:cat>
            <c:strRef>
              <c:f>Sheet1!$B$2:$G$2</c:f>
              <c:strCache>
                <c:ptCount val="6"/>
                <c:pt idx="0">
                  <c:v>US</c:v>
                </c:pt>
                <c:pt idx="1">
                  <c:v>SE</c:v>
                </c:pt>
                <c:pt idx="2">
                  <c:v>UK</c:v>
                </c:pt>
                <c:pt idx="3">
                  <c:v>ZA</c:v>
                </c:pt>
                <c:pt idx="4">
                  <c:v>IT</c:v>
                </c:pt>
                <c:pt idx="5">
                  <c:v>FR</c:v>
                </c:pt>
              </c:strCache>
            </c:strRef>
          </c:cat>
          <c:val>
            <c:numRef>
              <c:f>Sheet1!$B$3:$G$3</c:f>
              <c:numCache>
                <c:formatCode>0.00</c:formatCode>
                <c:ptCount val="6"/>
                <c:pt idx="0">
                  <c:v>5.77</c:v>
                </c:pt>
                <c:pt idx="1">
                  <c:v>5.07</c:v>
                </c:pt>
                <c:pt idx="2">
                  <c:v>4.7699999999999996</c:v>
                </c:pt>
                <c:pt idx="3">
                  <c:v>4.46</c:v>
                </c:pt>
                <c:pt idx="4">
                  <c:v>3.89</c:v>
                </c:pt>
                <c:pt idx="5">
                  <c:v>3.89</c:v>
                </c:pt>
              </c:numCache>
            </c:numRef>
          </c:val>
          <c:extLst>
            <c:ext xmlns:c16="http://schemas.microsoft.com/office/drawing/2014/chart" uri="{C3380CC4-5D6E-409C-BE32-E72D297353CC}">
              <c16:uniqueId val="{00000000-8A65-48B3-9D48-C327F6022D0C}"/>
            </c:ext>
          </c:extLst>
        </c:ser>
        <c:ser>
          <c:idx val="1"/>
          <c:order val="1"/>
          <c:tx>
            <c:strRef>
              <c:f>Sheet1!$A$4</c:f>
              <c:strCache>
                <c:ptCount val="1"/>
                <c:pt idx="0">
                  <c:v>Distrust</c:v>
                </c:pt>
              </c:strCache>
            </c:strRef>
          </c:tx>
          <c:spPr>
            <a:ln w="28575" cap="rnd">
              <a:solidFill>
                <a:srgbClr val="00B0F0"/>
              </a:solidFill>
              <a:round/>
            </a:ln>
            <a:effectLst/>
          </c:spPr>
          <c:marker>
            <c:symbol val="none"/>
          </c:marker>
          <c:cat>
            <c:strRef>
              <c:f>Sheet1!$B$2:$G$2</c:f>
              <c:strCache>
                <c:ptCount val="6"/>
                <c:pt idx="0">
                  <c:v>US</c:v>
                </c:pt>
                <c:pt idx="1">
                  <c:v>SE</c:v>
                </c:pt>
                <c:pt idx="2">
                  <c:v>UK</c:v>
                </c:pt>
                <c:pt idx="3">
                  <c:v>ZA</c:v>
                </c:pt>
                <c:pt idx="4">
                  <c:v>IT</c:v>
                </c:pt>
                <c:pt idx="5">
                  <c:v>FR</c:v>
                </c:pt>
              </c:strCache>
            </c:strRef>
          </c:cat>
          <c:val>
            <c:numRef>
              <c:f>Sheet1!$B$4:$G$4</c:f>
              <c:numCache>
                <c:formatCode>0.00</c:formatCode>
                <c:ptCount val="6"/>
                <c:pt idx="0">
                  <c:v>5.34</c:v>
                </c:pt>
                <c:pt idx="1">
                  <c:v>4.75</c:v>
                </c:pt>
                <c:pt idx="2">
                  <c:v>4.25</c:v>
                </c:pt>
                <c:pt idx="3">
                  <c:v>4.1399999999999997</c:v>
                </c:pt>
                <c:pt idx="4">
                  <c:v>4.3899999999999997</c:v>
                </c:pt>
                <c:pt idx="5">
                  <c:v>4.33</c:v>
                </c:pt>
              </c:numCache>
            </c:numRef>
          </c:val>
          <c:extLst>
            <c:ext xmlns:c16="http://schemas.microsoft.com/office/drawing/2014/chart" uri="{C3380CC4-5D6E-409C-BE32-E72D297353CC}">
              <c16:uniqueId val="{00000001-8A65-48B3-9D48-C327F6022D0C}"/>
            </c:ext>
          </c:extLst>
        </c:ser>
        <c:ser>
          <c:idx val="2"/>
          <c:order val="2"/>
          <c:tx>
            <c:strRef>
              <c:f>Sheet1!$A$5</c:f>
              <c:strCache>
                <c:ptCount val="1"/>
                <c:pt idx="0">
                  <c:v>Anger</c:v>
                </c:pt>
              </c:strCache>
            </c:strRef>
          </c:tx>
          <c:spPr>
            <a:ln w="28575" cap="rnd">
              <a:solidFill>
                <a:srgbClr val="92D050"/>
              </a:solidFill>
              <a:round/>
            </a:ln>
            <a:effectLst/>
          </c:spPr>
          <c:marker>
            <c:symbol val="none"/>
          </c:marker>
          <c:cat>
            <c:strRef>
              <c:f>Sheet1!$B$2:$G$2</c:f>
              <c:strCache>
                <c:ptCount val="6"/>
                <c:pt idx="0">
                  <c:v>US</c:v>
                </c:pt>
                <c:pt idx="1">
                  <c:v>SE</c:v>
                </c:pt>
                <c:pt idx="2">
                  <c:v>UK</c:v>
                </c:pt>
                <c:pt idx="3">
                  <c:v>ZA</c:v>
                </c:pt>
                <c:pt idx="4">
                  <c:v>IT</c:v>
                </c:pt>
                <c:pt idx="5">
                  <c:v>FR</c:v>
                </c:pt>
              </c:strCache>
            </c:strRef>
          </c:cat>
          <c:val>
            <c:numRef>
              <c:f>Sheet1!$B$5:$G$5</c:f>
              <c:numCache>
                <c:formatCode>0.00</c:formatCode>
                <c:ptCount val="6"/>
                <c:pt idx="0">
                  <c:v>4.66</c:v>
                </c:pt>
                <c:pt idx="1">
                  <c:v>3.67</c:v>
                </c:pt>
                <c:pt idx="2">
                  <c:v>3.55</c:v>
                </c:pt>
                <c:pt idx="3">
                  <c:v>3.38</c:v>
                </c:pt>
                <c:pt idx="4">
                  <c:v>4.03</c:v>
                </c:pt>
                <c:pt idx="5">
                  <c:v>4.0199999999999996</c:v>
                </c:pt>
              </c:numCache>
            </c:numRef>
          </c:val>
          <c:extLst>
            <c:ext xmlns:c16="http://schemas.microsoft.com/office/drawing/2014/chart" uri="{C3380CC4-5D6E-409C-BE32-E72D297353CC}">
              <c16:uniqueId val="{00000002-8A65-48B3-9D48-C327F6022D0C}"/>
            </c:ext>
          </c:extLst>
        </c:ser>
        <c:ser>
          <c:idx val="3"/>
          <c:order val="3"/>
          <c:tx>
            <c:strRef>
              <c:f>Sheet1!$A$6</c:f>
              <c:strCache>
                <c:ptCount val="1"/>
                <c:pt idx="0">
                  <c:v>Disgust</c:v>
                </c:pt>
              </c:strCache>
            </c:strRef>
          </c:tx>
          <c:spPr>
            <a:ln w="28575" cap="rnd">
              <a:solidFill>
                <a:schemeClr val="accent4"/>
              </a:solidFill>
              <a:round/>
            </a:ln>
            <a:effectLst/>
          </c:spPr>
          <c:marker>
            <c:symbol val="none"/>
          </c:marker>
          <c:cat>
            <c:strRef>
              <c:f>Sheet1!$B$2:$G$2</c:f>
              <c:strCache>
                <c:ptCount val="6"/>
                <c:pt idx="0">
                  <c:v>US</c:v>
                </c:pt>
                <c:pt idx="1">
                  <c:v>SE</c:v>
                </c:pt>
                <c:pt idx="2">
                  <c:v>UK</c:v>
                </c:pt>
                <c:pt idx="3">
                  <c:v>ZA</c:v>
                </c:pt>
                <c:pt idx="4">
                  <c:v>IT</c:v>
                </c:pt>
                <c:pt idx="5">
                  <c:v>FR</c:v>
                </c:pt>
              </c:strCache>
            </c:strRef>
          </c:cat>
          <c:val>
            <c:numRef>
              <c:f>Sheet1!$B$6:$G$6</c:f>
              <c:numCache>
                <c:formatCode>0.00</c:formatCode>
                <c:ptCount val="6"/>
                <c:pt idx="0">
                  <c:v>5.24</c:v>
                </c:pt>
                <c:pt idx="1">
                  <c:v>3.77</c:v>
                </c:pt>
                <c:pt idx="2">
                  <c:v>3.62</c:v>
                </c:pt>
                <c:pt idx="3">
                  <c:v>3.4</c:v>
                </c:pt>
                <c:pt idx="4">
                  <c:v>3.99</c:v>
                </c:pt>
                <c:pt idx="5">
                  <c:v>4.01</c:v>
                </c:pt>
              </c:numCache>
            </c:numRef>
          </c:val>
          <c:extLst>
            <c:ext xmlns:c16="http://schemas.microsoft.com/office/drawing/2014/chart" uri="{C3380CC4-5D6E-409C-BE32-E72D297353CC}">
              <c16:uniqueId val="{00000003-8A65-48B3-9D48-C327F6022D0C}"/>
            </c:ext>
          </c:extLst>
        </c:ser>
        <c:ser>
          <c:idx val="4"/>
          <c:order val="4"/>
          <c:tx>
            <c:strRef>
              <c:f>Sheet1!$A$7</c:f>
              <c:strCache>
                <c:ptCount val="1"/>
                <c:pt idx="0">
                  <c:v>Contempt</c:v>
                </c:pt>
              </c:strCache>
            </c:strRef>
          </c:tx>
          <c:spPr>
            <a:ln w="28575" cap="rnd">
              <a:solidFill>
                <a:schemeClr val="accent2"/>
              </a:solidFill>
              <a:round/>
            </a:ln>
            <a:effectLst/>
          </c:spPr>
          <c:marker>
            <c:symbol val="none"/>
          </c:marker>
          <c:cat>
            <c:strRef>
              <c:f>Sheet1!$B$2:$G$2</c:f>
              <c:strCache>
                <c:ptCount val="6"/>
                <c:pt idx="0">
                  <c:v>US</c:v>
                </c:pt>
                <c:pt idx="1">
                  <c:v>SE</c:v>
                </c:pt>
                <c:pt idx="2">
                  <c:v>UK</c:v>
                </c:pt>
                <c:pt idx="3">
                  <c:v>ZA</c:v>
                </c:pt>
                <c:pt idx="4">
                  <c:v>IT</c:v>
                </c:pt>
                <c:pt idx="5">
                  <c:v>FR</c:v>
                </c:pt>
              </c:strCache>
            </c:strRef>
          </c:cat>
          <c:val>
            <c:numRef>
              <c:f>Sheet1!$B$7:$G$7</c:f>
              <c:numCache>
                <c:formatCode>0.00</c:formatCode>
                <c:ptCount val="6"/>
                <c:pt idx="0">
                  <c:v>4.2300000000000004</c:v>
                </c:pt>
                <c:pt idx="1">
                  <c:v>3.79</c:v>
                </c:pt>
                <c:pt idx="2">
                  <c:v>3.54</c:v>
                </c:pt>
                <c:pt idx="3">
                  <c:v>3.43</c:v>
                </c:pt>
                <c:pt idx="4">
                  <c:v>3.69</c:v>
                </c:pt>
                <c:pt idx="5">
                  <c:v>3.6</c:v>
                </c:pt>
              </c:numCache>
            </c:numRef>
          </c:val>
          <c:extLst>
            <c:ext xmlns:c16="http://schemas.microsoft.com/office/drawing/2014/chart" uri="{C3380CC4-5D6E-409C-BE32-E72D297353CC}">
              <c16:uniqueId val="{00000004-8A65-48B3-9D48-C327F6022D0C}"/>
            </c:ext>
          </c:extLst>
        </c:ser>
        <c:ser>
          <c:idx val="5"/>
          <c:order val="5"/>
          <c:tx>
            <c:strRef>
              <c:f>Sheet1!$A$8</c:f>
              <c:strCache>
                <c:ptCount val="1"/>
                <c:pt idx="0">
                  <c:v>Hatred</c:v>
                </c:pt>
              </c:strCache>
            </c:strRef>
          </c:tx>
          <c:spPr>
            <a:ln w="28575" cap="rnd">
              <a:solidFill>
                <a:srgbClr val="FF0000"/>
              </a:solidFill>
              <a:round/>
            </a:ln>
            <a:effectLst/>
          </c:spPr>
          <c:marker>
            <c:symbol val="none"/>
          </c:marker>
          <c:cat>
            <c:strRef>
              <c:f>Sheet1!$B$2:$G$2</c:f>
              <c:strCache>
                <c:ptCount val="6"/>
                <c:pt idx="0">
                  <c:v>US</c:v>
                </c:pt>
                <c:pt idx="1">
                  <c:v>SE</c:v>
                </c:pt>
                <c:pt idx="2">
                  <c:v>UK</c:v>
                </c:pt>
                <c:pt idx="3">
                  <c:v>ZA</c:v>
                </c:pt>
                <c:pt idx="4">
                  <c:v>IT</c:v>
                </c:pt>
                <c:pt idx="5">
                  <c:v>FR</c:v>
                </c:pt>
              </c:strCache>
            </c:strRef>
          </c:cat>
          <c:val>
            <c:numRef>
              <c:f>Sheet1!$B$8:$G$8</c:f>
              <c:numCache>
                <c:formatCode>0.00</c:formatCode>
                <c:ptCount val="6"/>
                <c:pt idx="0">
                  <c:v>3.63</c:v>
                </c:pt>
                <c:pt idx="1">
                  <c:v>2.81</c:v>
                </c:pt>
                <c:pt idx="2">
                  <c:v>2.3199999999999998</c:v>
                </c:pt>
                <c:pt idx="3">
                  <c:v>2.41</c:v>
                </c:pt>
                <c:pt idx="4">
                  <c:v>2.89</c:v>
                </c:pt>
                <c:pt idx="5">
                  <c:v>2.88</c:v>
                </c:pt>
              </c:numCache>
            </c:numRef>
          </c:val>
          <c:extLst>
            <c:ext xmlns:c16="http://schemas.microsoft.com/office/drawing/2014/chart" uri="{C3380CC4-5D6E-409C-BE32-E72D297353CC}">
              <c16:uniqueId val="{00000005-8A65-48B3-9D48-C327F6022D0C}"/>
            </c:ext>
          </c:extLst>
        </c:ser>
        <c:dLbls>
          <c:showLegendKey val="0"/>
          <c:showVal val="0"/>
          <c:showCatName val="0"/>
          <c:showSerName val="0"/>
          <c:showPercent val="0"/>
          <c:showBubbleSize val="0"/>
        </c:dLbls>
        <c:axId val="891050176"/>
        <c:axId val="891047264"/>
      </c:radarChart>
      <c:catAx>
        <c:axId val="891050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047264"/>
        <c:crosses val="autoZero"/>
        <c:auto val="1"/>
        <c:lblAlgn val="ctr"/>
        <c:lblOffset val="100"/>
        <c:noMultiLvlLbl val="0"/>
      </c:catAx>
      <c:valAx>
        <c:axId val="89104726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0501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Perception of growing hostility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824023902936501E-2"/>
          <c:y val="9.2102476345568715E-2"/>
          <c:w val="0.94834707909163474"/>
          <c:h val="0.87727325886787477"/>
        </c:manualLayout>
      </c:layout>
      <c:bubbleChart>
        <c:varyColors val="0"/>
        <c:ser>
          <c:idx val="0"/>
          <c:order val="0"/>
          <c:spPr>
            <a:solidFill>
              <a:schemeClr val="accent1">
                <a:alpha val="75000"/>
              </a:schemeClr>
            </a:solidFill>
            <a:ln w="25400">
              <a:noFill/>
            </a:ln>
            <a:effectLst/>
          </c:spPr>
          <c:invertIfNegative val="0"/>
          <c:dPt>
            <c:idx val="0"/>
            <c:invertIfNegative val="0"/>
            <c:bubble3D val="1"/>
            <c:spPr>
              <a:solidFill>
                <a:srgbClr val="FF0000"/>
              </a:solidFill>
              <a:ln w="25400">
                <a:noFill/>
              </a:ln>
              <a:effectLst/>
            </c:spPr>
            <c:extLst>
              <c:ext xmlns:c16="http://schemas.microsoft.com/office/drawing/2014/chart" uri="{C3380CC4-5D6E-409C-BE32-E72D297353CC}">
                <c16:uniqueId val="{00000001-8B6E-4173-9918-E6539E8894EC}"/>
              </c:ext>
            </c:extLst>
          </c:dPt>
          <c:dPt>
            <c:idx val="1"/>
            <c:invertIfNegative val="0"/>
            <c:bubble3D val="1"/>
            <c:spPr>
              <a:solidFill>
                <a:srgbClr val="FFC000"/>
              </a:solidFill>
              <a:ln w="25400">
                <a:noFill/>
              </a:ln>
              <a:effectLst/>
            </c:spPr>
            <c:extLst>
              <c:ext xmlns:c16="http://schemas.microsoft.com/office/drawing/2014/chart" uri="{C3380CC4-5D6E-409C-BE32-E72D297353CC}">
                <c16:uniqueId val="{00000003-8B6E-4173-9918-E6539E8894EC}"/>
              </c:ext>
            </c:extLst>
          </c:dPt>
          <c:dPt>
            <c:idx val="2"/>
            <c:invertIfNegative val="0"/>
            <c:bubble3D val="1"/>
            <c:spPr>
              <a:solidFill>
                <a:srgbClr val="0070C0"/>
              </a:solidFill>
              <a:ln w="25400">
                <a:noFill/>
              </a:ln>
              <a:effectLst/>
            </c:spPr>
            <c:extLst>
              <c:ext xmlns:c16="http://schemas.microsoft.com/office/drawing/2014/chart" uri="{C3380CC4-5D6E-409C-BE32-E72D297353CC}">
                <c16:uniqueId val="{00000005-8B6E-4173-9918-E6539E8894EC}"/>
              </c:ext>
            </c:extLst>
          </c:dPt>
          <c:dPt>
            <c:idx val="3"/>
            <c:invertIfNegative val="0"/>
            <c:bubble3D val="1"/>
            <c:spPr>
              <a:solidFill>
                <a:srgbClr val="92D050"/>
              </a:solidFill>
              <a:ln w="25400">
                <a:noFill/>
              </a:ln>
              <a:effectLst/>
            </c:spPr>
            <c:extLst>
              <c:ext xmlns:c16="http://schemas.microsoft.com/office/drawing/2014/chart" uri="{C3380CC4-5D6E-409C-BE32-E72D297353CC}">
                <c16:uniqueId val="{00000007-8B6E-4173-9918-E6539E8894EC}"/>
              </c:ext>
            </c:extLst>
          </c:dPt>
          <c:dPt>
            <c:idx val="4"/>
            <c:invertIfNegative val="0"/>
            <c:bubble3D val="1"/>
            <c:spPr>
              <a:solidFill>
                <a:srgbClr val="00B0F0"/>
              </a:solidFill>
              <a:ln w="25400">
                <a:noFill/>
              </a:ln>
              <a:effectLst/>
            </c:spPr>
            <c:extLst>
              <c:ext xmlns:c16="http://schemas.microsoft.com/office/drawing/2014/chart" uri="{C3380CC4-5D6E-409C-BE32-E72D297353CC}">
                <c16:uniqueId val="{00000009-8B6E-4173-9918-E6539E8894EC}"/>
              </c:ext>
            </c:extLst>
          </c:dPt>
          <c:dPt>
            <c:idx val="5"/>
            <c:invertIfNegative val="0"/>
            <c:bubble3D val="1"/>
            <c:spPr>
              <a:solidFill>
                <a:srgbClr val="7030A0"/>
              </a:solidFill>
              <a:ln w="25400">
                <a:noFill/>
              </a:ln>
              <a:effectLst/>
            </c:spPr>
            <c:extLst>
              <c:ext xmlns:c16="http://schemas.microsoft.com/office/drawing/2014/chart" uri="{C3380CC4-5D6E-409C-BE32-E72D297353CC}">
                <c16:uniqueId val="{0000000B-8B6E-4173-9918-E6539E8894EC}"/>
              </c:ext>
            </c:extLst>
          </c:dPt>
          <c:yVal>
            <c:numRef>
              <c:f>Sheet1!$B$12:$G$12</c:f>
              <c:numCache>
                <c:formatCode>0.00</c:formatCode>
                <c:ptCount val="6"/>
                <c:pt idx="0">
                  <c:v>5.47</c:v>
                </c:pt>
                <c:pt idx="1">
                  <c:v>5.15</c:v>
                </c:pt>
                <c:pt idx="2">
                  <c:v>5.0599999999999996</c:v>
                </c:pt>
                <c:pt idx="3">
                  <c:v>4.84</c:v>
                </c:pt>
                <c:pt idx="4">
                  <c:v>4.58</c:v>
                </c:pt>
                <c:pt idx="5">
                  <c:v>4.16</c:v>
                </c:pt>
              </c:numCache>
            </c:numRef>
          </c:yVal>
          <c:bubbleSize>
            <c:numLit>
              <c:formatCode>General</c:formatCode>
              <c:ptCount val="6"/>
              <c:pt idx="0">
                <c:v>1</c:v>
              </c:pt>
              <c:pt idx="1">
                <c:v>1</c:v>
              </c:pt>
              <c:pt idx="2">
                <c:v>1</c:v>
              </c:pt>
              <c:pt idx="3">
                <c:v>1</c:v>
              </c:pt>
              <c:pt idx="4">
                <c:v>1</c:v>
              </c:pt>
              <c:pt idx="5">
                <c:v>1</c:v>
              </c:pt>
            </c:numLit>
          </c:bubbleSize>
          <c:bubble3D val="1"/>
          <c:extLst>
            <c:ext xmlns:c16="http://schemas.microsoft.com/office/drawing/2014/chart" uri="{C3380CC4-5D6E-409C-BE32-E72D297353CC}">
              <c16:uniqueId val="{0000000C-8B6E-4173-9918-E6539E8894EC}"/>
            </c:ext>
          </c:extLst>
        </c:ser>
        <c:dLbls>
          <c:showLegendKey val="0"/>
          <c:showVal val="0"/>
          <c:showCatName val="0"/>
          <c:showSerName val="0"/>
          <c:showPercent val="0"/>
          <c:showBubbleSize val="0"/>
        </c:dLbls>
        <c:bubbleScale val="100"/>
        <c:showNegBubbles val="0"/>
        <c:axId val="1425109808"/>
        <c:axId val="1425116880"/>
      </c:bubbleChart>
      <c:valAx>
        <c:axId val="1425109808"/>
        <c:scaling>
          <c:orientation val="minMax"/>
        </c:scaling>
        <c:delete val="1"/>
        <c:axPos val="b"/>
        <c:majorGridlines>
          <c:spPr>
            <a:ln w="9525" cap="flat" cmpd="sng" algn="ctr">
              <a:solidFill>
                <a:schemeClr val="tx1">
                  <a:lumMod val="15000"/>
                  <a:lumOff val="85000"/>
                </a:schemeClr>
              </a:solidFill>
              <a:round/>
            </a:ln>
            <a:effectLst/>
          </c:spPr>
        </c:majorGridlines>
        <c:majorTickMark val="none"/>
        <c:minorTickMark val="none"/>
        <c:tickLblPos val="nextTo"/>
        <c:crossAx val="1425116880"/>
        <c:crosses val="autoZero"/>
        <c:crossBetween val="midCat"/>
      </c:valAx>
      <c:valAx>
        <c:axId val="14251168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51098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Who is to blame for electoral hostility?</a:t>
            </a:r>
          </a:p>
        </c:rich>
      </c:tx>
      <c:layout>
        <c:manualLayout>
          <c:xMode val="edge"/>
          <c:yMode val="edge"/>
          <c:x val="0.33887614591654297"/>
          <c:y val="1.96907859533361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745359275742703"/>
          <c:y val="0.10701095525865856"/>
          <c:w val="0.37875461219521472"/>
          <c:h val="0.87089366436083004"/>
        </c:manualLayout>
      </c:layout>
      <c:radarChart>
        <c:radarStyle val="marker"/>
        <c:varyColors val="0"/>
        <c:ser>
          <c:idx val="0"/>
          <c:order val="0"/>
          <c:tx>
            <c:strRef>
              <c:f>Sheet1!$A$112</c:f>
              <c:strCache>
                <c:ptCount val="1"/>
                <c:pt idx="0">
                  <c:v>Extremist politicians</c:v>
                </c:pt>
              </c:strCache>
            </c:strRef>
          </c:tx>
          <c:spPr>
            <a:ln w="28575" cap="rnd">
              <a:solidFill>
                <a:schemeClr val="accent1"/>
              </a:solidFill>
              <a:round/>
            </a:ln>
            <a:effectLst/>
          </c:spPr>
          <c:marker>
            <c:symbol val="none"/>
          </c:marker>
          <c:cat>
            <c:strRef>
              <c:f>Sheet1!$B$111:$F$111</c:f>
              <c:strCache>
                <c:ptCount val="5"/>
                <c:pt idx="0">
                  <c:v>UK</c:v>
                </c:pt>
                <c:pt idx="1">
                  <c:v>US</c:v>
                </c:pt>
                <c:pt idx="2">
                  <c:v>SE</c:v>
                </c:pt>
                <c:pt idx="3">
                  <c:v>ZA</c:v>
                </c:pt>
                <c:pt idx="4">
                  <c:v>IT</c:v>
                </c:pt>
              </c:strCache>
            </c:strRef>
          </c:cat>
          <c:val>
            <c:numRef>
              <c:f>Sheet1!$B$112:$F$112</c:f>
              <c:numCache>
                <c:formatCode>0.00</c:formatCode>
                <c:ptCount val="5"/>
                <c:pt idx="0">
                  <c:v>6.86</c:v>
                </c:pt>
                <c:pt idx="1">
                  <c:v>6.49</c:v>
                </c:pt>
                <c:pt idx="2">
                  <c:v>6.63</c:v>
                </c:pt>
                <c:pt idx="3">
                  <c:v>6.19</c:v>
                </c:pt>
                <c:pt idx="4">
                  <c:v>5.76</c:v>
                </c:pt>
              </c:numCache>
            </c:numRef>
          </c:val>
          <c:extLst>
            <c:ext xmlns:c16="http://schemas.microsoft.com/office/drawing/2014/chart" uri="{C3380CC4-5D6E-409C-BE32-E72D297353CC}">
              <c16:uniqueId val="{00000000-6F07-4F19-ACB5-915182C981BD}"/>
            </c:ext>
          </c:extLst>
        </c:ser>
        <c:ser>
          <c:idx val="1"/>
          <c:order val="1"/>
          <c:tx>
            <c:strRef>
              <c:f>Sheet1!$A$113</c:f>
              <c:strCache>
                <c:ptCount val="1"/>
                <c:pt idx="0">
                  <c:v>Mainstream politicians</c:v>
                </c:pt>
              </c:strCache>
            </c:strRef>
          </c:tx>
          <c:spPr>
            <a:ln w="28575" cap="rnd">
              <a:solidFill>
                <a:schemeClr val="accent2"/>
              </a:solidFill>
              <a:round/>
            </a:ln>
            <a:effectLst/>
          </c:spPr>
          <c:marker>
            <c:symbol val="none"/>
          </c:marker>
          <c:cat>
            <c:strRef>
              <c:f>Sheet1!$B$111:$F$111</c:f>
              <c:strCache>
                <c:ptCount val="5"/>
                <c:pt idx="0">
                  <c:v>UK</c:v>
                </c:pt>
                <c:pt idx="1">
                  <c:v>US</c:v>
                </c:pt>
                <c:pt idx="2">
                  <c:v>SE</c:v>
                </c:pt>
                <c:pt idx="3">
                  <c:v>ZA</c:v>
                </c:pt>
                <c:pt idx="4">
                  <c:v>IT</c:v>
                </c:pt>
              </c:strCache>
            </c:strRef>
          </c:cat>
          <c:val>
            <c:numRef>
              <c:f>Sheet1!$B$113:$F$113</c:f>
              <c:numCache>
                <c:formatCode>0.00</c:formatCode>
                <c:ptCount val="5"/>
                <c:pt idx="0">
                  <c:v>7.12</c:v>
                </c:pt>
                <c:pt idx="1">
                  <c:v>6.27</c:v>
                </c:pt>
                <c:pt idx="2">
                  <c:v>6.17</c:v>
                </c:pt>
                <c:pt idx="3">
                  <c:v>6.15</c:v>
                </c:pt>
                <c:pt idx="4">
                  <c:v>5.44</c:v>
                </c:pt>
              </c:numCache>
            </c:numRef>
          </c:val>
          <c:extLst>
            <c:ext xmlns:c16="http://schemas.microsoft.com/office/drawing/2014/chart" uri="{C3380CC4-5D6E-409C-BE32-E72D297353CC}">
              <c16:uniqueId val="{00000001-6F07-4F19-ACB5-915182C981BD}"/>
            </c:ext>
          </c:extLst>
        </c:ser>
        <c:ser>
          <c:idx val="2"/>
          <c:order val="2"/>
          <c:tx>
            <c:strRef>
              <c:f>Sheet1!$A$114</c:f>
              <c:strCache>
                <c:ptCount val="1"/>
                <c:pt idx="0">
                  <c:v>Journalists</c:v>
                </c:pt>
              </c:strCache>
            </c:strRef>
          </c:tx>
          <c:spPr>
            <a:ln w="28575" cap="rnd">
              <a:solidFill>
                <a:schemeClr val="accent3"/>
              </a:solidFill>
              <a:round/>
            </a:ln>
            <a:effectLst/>
          </c:spPr>
          <c:marker>
            <c:symbol val="none"/>
          </c:marker>
          <c:cat>
            <c:strRef>
              <c:f>Sheet1!$B$111:$F$111</c:f>
              <c:strCache>
                <c:ptCount val="5"/>
                <c:pt idx="0">
                  <c:v>UK</c:v>
                </c:pt>
                <c:pt idx="1">
                  <c:v>US</c:v>
                </c:pt>
                <c:pt idx="2">
                  <c:v>SE</c:v>
                </c:pt>
                <c:pt idx="3">
                  <c:v>ZA</c:v>
                </c:pt>
                <c:pt idx="4">
                  <c:v>IT</c:v>
                </c:pt>
              </c:strCache>
            </c:strRef>
          </c:cat>
          <c:val>
            <c:numRef>
              <c:f>Sheet1!$B$114:$F$114</c:f>
              <c:numCache>
                <c:formatCode>0.00</c:formatCode>
                <c:ptCount val="5"/>
                <c:pt idx="0">
                  <c:v>7.1</c:v>
                </c:pt>
                <c:pt idx="1">
                  <c:v>5.8</c:v>
                </c:pt>
                <c:pt idx="2">
                  <c:v>6.04</c:v>
                </c:pt>
                <c:pt idx="3">
                  <c:v>5.52</c:v>
                </c:pt>
                <c:pt idx="4">
                  <c:v>5.71</c:v>
                </c:pt>
              </c:numCache>
            </c:numRef>
          </c:val>
          <c:extLst>
            <c:ext xmlns:c16="http://schemas.microsoft.com/office/drawing/2014/chart" uri="{C3380CC4-5D6E-409C-BE32-E72D297353CC}">
              <c16:uniqueId val="{00000002-6F07-4F19-ACB5-915182C981BD}"/>
            </c:ext>
          </c:extLst>
        </c:ser>
        <c:ser>
          <c:idx val="3"/>
          <c:order val="3"/>
          <c:tx>
            <c:strRef>
              <c:f>Sheet1!$A$115</c:f>
              <c:strCache>
                <c:ptCount val="1"/>
                <c:pt idx="0">
                  <c:v>Voters for other parties</c:v>
                </c:pt>
              </c:strCache>
            </c:strRef>
          </c:tx>
          <c:spPr>
            <a:ln w="28575" cap="rnd">
              <a:solidFill>
                <a:schemeClr val="accent4"/>
              </a:solidFill>
              <a:round/>
            </a:ln>
            <a:effectLst/>
          </c:spPr>
          <c:marker>
            <c:symbol val="none"/>
          </c:marker>
          <c:cat>
            <c:strRef>
              <c:f>Sheet1!$B$111:$F$111</c:f>
              <c:strCache>
                <c:ptCount val="5"/>
                <c:pt idx="0">
                  <c:v>UK</c:v>
                </c:pt>
                <c:pt idx="1">
                  <c:v>US</c:v>
                </c:pt>
                <c:pt idx="2">
                  <c:v>SE</c:v>
                </c:pt>
                <c:pt idx="3">
                  <c:v>ZA</c:v>
                </c:pt>
                <c:pt idx="4">
                  <c:v>IT</c:v>
                </c:pt>
              </c:strCache>
            </c:strRef>
          </c:cat>
          <c:val>
            <c:numRef>
              <c:f>Sheet1!$B$115:$F$115</c:f>
              <c:numCache>
                <c:formatCode>0.00</c:formatCode>
                <c:ptCount val="5"/>
                <c:pt idx="0">
                  <c:v>5.35</c:v>
                </c:pt>
                <c:pt idx="1">
                  <c:v>5.49</c:v>
                </c:pt>
                <c:pt idx="2">
                  <c:v>5.08</c:v>
                </c:pt>
                <c:pt idx="3">
                  <c:v>4.9000000000000004</c:v>
                </c:pt>
                <c:pt idx="4">
                  <c:v>5.27</c:v>
                </c:pt>
              </c:numCache>
            </c:numRef>
          </c:val>
          <c:extLst>
            <c:ext xmlns:c16="http://schemas.microsoft.com/office/drawing/2014/chart" uri="{C3380CC4-5D6E-409C-BE32-E72D297353CC}">
              <c16:uniqueId val="{00000003-6F07-4F19-ACB5-915182C981BD}"/>
            </c:ext>
          </c:extLst>
        </c:ser>
        <c:ser>
          <c:idx val="4"/>
          <c:order val="4"/>
          <c:tx>
            <c:strRef>
              <c:f>Sheet1!$A$116</c:f>
              <c:strCache>
                <c:ptCount val="1"/>
                <c:pt idx="0">
                  <c:v>Experts</c:v>
                </c:pt>
              </c:strCache>
            </c:strRef>
          </c:tx>
          <c:spPr>
            <a:ln w="28575" cap="rnd">
              <a:solidFill>
                <a:schemeClr val="accent5"/>
              </a:solidFill>
              <a:round/>
            </a:ln>
            <a:effectLst/>
          </c:spPr>
          <c:marker>
            <c:symbol val="none"/>
          </c:marker>
          <c:cat>
            <c:strRef>
              <c:f>Sheet1!$B$111:$F$111</c:f>
              <c:strCache>
                <c:ptCount val="5"/>
                <c:pt idx="0">
                  <c:v>UK</c:v>
                </c:pt>
                <c:pt idx="1">
                  <c:v>US</c:v>
                </c:pt>
                <c:pt idx="2">
                  <c:v>SE</c:v>
                </c:pt>
                <c:pt idx="3">
                  <c:v>ZA</c:v>
                </c:pt>
                <c:pt idx="4">
                  <c:v>IT</c:v>
                </c:pt>
              </c:strCache>
            </c:strRef>
          </c:cat>
          <c:val>
            <c:numRef>
              <c:f>Sheet1!$B$116:$F$116</c:f>
              <c:numCache>
                <c:formatCode>0.00</c:formatCode>
                <c:ptCount val="5"/>
                <c:pt idx="0">
                  <c:v>4.83</c:v>
                </c:pt>
                <c:pt idx="1">
                  <c:v>5.14</c:v>
                </c:pt>
                <c:pt idx="2">
                  <c:v>4.9000000000000004</c:v>
                </c:pt>
                <c:pt idx="3">
                  <c:v>5.0999999999999996</c:v>
                </c:pt>
                <c:pt idx="4">
                  <c:v>5.43</c:v>
                </c:pt>
              </c:numCache>
            </c:numRef>
          </c:val>
          <c:extLst>
            <c:ext xmlns:c16="http://schemas.microsoft.com/office/drawing/2014/chart" uri="{C3380CC4-5D6E-409C-BE32-E72D297353CC}">
              <c16:uniqueId val="{00000004-6F07-4F19-ACB5-915182C981BD}"/>
            </c:ext>
          </c:extLst>
        </c:ser>
        <c:ser>
          <c:idx val="5"/>
          <c:order val="5"/>
          <c:tx>
            <c:strRef>
              <c:f>Sheet1!$A$117</c:f>
              <c:strCache>
                <c:ptCount val="1"/>
                <c:pt idx="0">
                  <c:v>Foreign countries</c:v>
                </c:pt>
              </c:strCache>
            </c:strRef>
          </c:tx>
          <c:spPr>
            <a:ln w="28575" cap="rnd">
              <a:solidFill>
                <a:schemeClr val="accent6"/>
              </a:solidFill>
              <a:round/>
            </a:ln>
            <a:effectLst/>
          </c:spPr>
          <c:marker>
            <c:symbol val="none"/>
          </c:marker>
          <c:cat>
            <c:strRef>
              <c:f>Sheet1!$B$111:$F$111</c:f>
              <c:strCache>
                <c:ptCount val="5"/>
                <c:pt idx="0">
                  <c:v>UK</c:v>
                </c:pt>
                <c:pt idx="1">
                  <c:v>US</c:v>
                </c:pt>
                <c:pt idx="2">
                  <c:v>SE</c:v>
                </c:pt>
                <c:pt idx="3">
                  <c:v>ZA</c:v>
                </c:pt>
                <c:pt idx="4">
                  <c:v>IT</c:v>
                </c:pt>
              </c:strCache>
            </c:strRef>
          </c:cat>
          <c:val>
            <c:numRef>
              <c:f>Sheet1!$B$117:$F$117</c:f>
              <c:numCache>
                <c:formatCode>0.00</c:formatCode>
                <c:ptCount val="5"/>
                <c:pt idx="0">
                  <c:v>4.4400000000000004</c:v>
                </c:pt>
                <c:pt idx="1">
                  <c:v>5.08</c:v>
                </c:pt>
                <c:pt idx="2">
                  <c:v>4.54</c:v>
                </c:pt>
                <c:pt idx="3">
                  <c:v>4.4800000000000004</c:v>
                </c:pt>
                <c:pt idx="4">
                  <c:v>5.17</c:v>
                </c:pt>
              </c:numCache>
            </c:numRef>
          </c:val>
          <c:extLst>
            <c:ext xmlns:c16="http://schemas.microsoft.com/office/drawing/2014/chart" uri="{C3380CC4-5D6E-409C-BE32-E72D297353CC}">
              <c16:uniqueId val="{00000005-6F07-4F19-ACB5-915182C981BD}"/>
            </c:ext>
          </c:extLst>
        </c:ser>
        <c:ser>
          <c:idx val="6"/>
          <c:order val="6"/>
          <c:tx>
            <c:strRef>
              <c:f>Sheet1!$A$118</c:f>
              <c:strCache>
                <c:ptCount val="1"/>
                <c:pt idx="0">
                  <c:v>Voters for my parties</c:v>
                </c:pt>
              </c:strCache>
            </c:strRef>
          </c:tx>
          <c:spPr>
            <a:ln w="28575" cap="rnd">
              <a:solidFill>
                <a:schemeClr val="accent1">
                  <a:lumMod val="60000"/>
                </a:schemeClr>
              </a:solidFill>
              <a:round/>
            </a:ln>
            <a:effectLst/>
          </c:spPr>
          <c:marker>
            <c:symbol val="none"/>
          </c:marker>
          <c:cat>
            <c:strRef>
              <c:f>Sheet1!$B$111:$F$111</c:f>
              <c:strCache>
                <c:ptCount val="5"/>
                <c:pt idx="0">
                  <c:v>UK</c:v>
                </c:pt>
                <c:pt idx="1">
                  <c:v>US</c:v>
                </c:pt>
                <c:pt idx="2">
                  <c:v>SE</c:v>
                </c:pt>
                <c:pt idx="3">
                  <c:v>ZA</c:v>
                </c:pt>
                <c:pt idx="4">
                  <c:v>IT</c:v>
                </c:pt>
              </c:strCache>
            </c:strRef>
          </c:cat>
          <c:val>
            <c:numRef>
              <c:f>Sheet1!$B$118:$F$118</c:f>
              <c:numCache>
                <c:formatCode>0.00</c:formatCode>
                <c:ptCount val="5"/>
                <c:pt idx="0">
                  <c:v>3.92</c:v>
                </c:pt>
                <c:pt idx="1">
                  <c:v>4.92</c:v>
                </c:pt>
                <c:pt idx="2">
                  <c:v>4.4800000000000004</c:v>
                </c:pt>
                <c:pt idx="3">
                  <c:v>4.6399999999999997</c:v>
                </c:pt>
                <c:pt idx="4">
                  <c:v>4.97</c:v>
                </c:pt>
              </c:numCache>
            </c:numRef>
          </c:val>
          <c:extLst>
            <c:ext xmlns:c16="http://schemas.microsoft.com/office/drawing/2014/chart" uri="{C3380CC4-5D6E-409C-BE32-E72D297353CC}">
              <c16:uniqueId val="{00000006-6F07-4F19-ACB5-915182C981BD}"/>
            </c:ext>
          </c:extLst>
        </c:ser>
        <c:ser>
          <c:idx val="7"/>
          <c:order val="7"/>
          <c:tx>
            <c:strRef>
              <c:f>Sheet1!$A$119</c:f>
              <c:strCache>
                <c:ptCount val="1"/>
                <c:pt idx="0">
                  <c:v>You personally</c:v>
                </c:pt>
              </c:strCache>
            </c:strRef>
          </c:tx>
          <c:spPr>
            <a:ln w="28575" cap="rnd">
              <a:solidFill>
                <a:schemeClr val="accent2">
                  <a:lumMod val="60000"/>
                </a:schemeClr>
              </a:solidFill>
              <a:round/>
            </a:ln>
            <a:effectLst/>
          </c:spPr>
          <c:marker>
            <c:symbol val="none"/>
          </c:marker>
          <c:cat>
            <c:strRef>
              <c:f>Sheet1!$B$111:$F$111</c:f>
              <c:strCache>
                <c:ptCount val="5"/>
                <c:pt idx="0">
                  <c:v>UK</c:v>
                </c:pt>
                <c:pt idx="1">
                  <c:v>US</c:v>
                </c:pt>
                <c:pt idx="2">
                  <c:v>SE</c:v>
                </c:pt>
                <c:pt idx="3">
                  <c:v>ZA</c:v>
                </c:pt>
                <c:pt idx="4">
                  <c:v>IT</c:v>
                </c:pt>
              </c:strCache>
            </c:strRef>
          </c:cat>
          <c:val>
            <c:numRef>
              <c:f>Sheet1!$B$119:$F$119</c:f>
              <c:numCache>
                <c:formatCode>0.00</c:formatCode>
                <c:ptCount val="5"/>
                <c:pt idx="1">
                  <c:v>4.4000000000000004</c:v>
                </c:pt>
                <c:pt idx="2">
                  <c:v>4.1500000000000004</c:v>
                </c:pt>
                <c:pt idx="4">
                  <c:v>4.59</c:v>
                </c:pt>
              </c:numCache>
            </c:numRef>
          </c:val>
          <c:extLst>
            <c:ext xmlns:c16="http://schemas.microsoft.com/office/drawing/2014/chart" uri="{C3380CC4-5D6E-409C-BE32-E72D297353CC}">
              <c16:uniqueId val="{00000007-6F07-4F19-ACB5-915182C981BD}"/>
            </c:ext>
          </c:extLst>
        </c:ser>
        <c:dLbls>
          <c:showLegendKey val="0"/>
          <c:showVal val="0"/>
          <c:showCatName val="0"/>
          <c:showSerName val="0"/>
          <c:showPercent val="0"/>
          <c:showBubbleSize val="0"/>
        </c:dLbls>
        <c:axId val="1055490416"/>
        <c:axId val="1055491248"/>
      </c:radarChart>
      <c:catAx>
        <c:axId val="1055490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491248"/>
        <c:crosses val="autoZero"/>
        <c:auto val="1"/>
        <c:lblAlgn val="ctr"/>
        <c:lblOffset val="100"/>
        <c:noMultiLvlLbl val="0"/>
      </c:catAx>
      <c:valAx>
        <c:axId val="10554912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54904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Hostile</a:t>
            </a:r>
            <a:r>
              <a:rPr lang="en-GB" baseline="0"/>
              <a:t> attitudes and behaviours experiences at least once</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Sheet1!$B$23</c:f>
              <c:strCache>
                <c:ptCount val="1"/>
                <c:pt idx="0">
                  <c:v>US</c:v>
                </c:pt>
              </c:strCache>
            </c:strRef>
          </c:tx>
          <c:spPr>
            <a:solidFill>
              <a:srgbClr val="FF0000"/>
            </a:solidFill>
            <a:ln>
              <a:noFill/>
            </a:ln>
            <a:effectLst/>
            <a:sp3d/>
          </c:spPr>
          <c:invertIfNegative val="0"/>
          <c:cat>
            <c:strRef>
              <c:f>Sheet1!$A$24:$A$29</c:f>
              <c:strCache>
                <c:ptCount val="6"/>
                <c:pt idx="0">
                  <c:v>Dismissive (all)</c:v>
                </c:pt>
                <c:pt idx="1">
                  <c:v>Angry (all)</c:v>
                </c:pt>
                <c:pt idx="2">
                  <c:v>Contempt (all)</c:v>
                </c:pt>
                <c:pt idx="3">
                  <c:v>soc med unfriend (all)</c:v>
                </c:pt>
                <c:pt idx="4">
                  <c:v>Insults (all)</c:v>
                </c:pt>
                <c:pt idx="5">
                  <c:v>Threats (all)</c:v>
                </c:pt>
              </c:strCache>
            </c:strRef>
          </c:cat>
          <c:val>
            <c:numRef>
              <c:f>Sheet1!$B$24:$B$29</c:f>
              <c:numCache>
                <c:formatCode>0.00</c:formatCode>
                <c:ptCount val="6"/>
                <c:pt idx="0">
                  <c:v>68.7</c:v>
                </c:pt>
                <c:pt idx="1">
                  <c:v>68.599999999999994</c:v>
                </c:pt>
                <c:pt idx="2">
                  <c:v>64.099999999999994</c:v>
                </c:pt>
                <c:pt idx="3">
                  <c:v>53</c:v>
                </c:pt>
                <c:pt idx="4">
                  <c:v>61.1</c:v>
                </c:pt>
                <c:pt idx="5">
                  <c:v>44.2</c:v>
                </c:pt>
              </c:numCache>
            </c:numRef>
          </c:val>
          <c:extLst>
            <c:ext xmlns:c16="http://schemas.microsoft.com/office/drawing/2014/chart" uri="{C3380CC4-5D6E-409C-BE32-E72D297353CC}">
              <c16:uniqueId val="{00000000-56FB-4916-B98C-90E31135F9BE}"/>
            </c:ext>
          </c:extLst>
        </c:ser>
        <c:ser>
          <c:idx val="1"/>
          <c:order val="1"/>
          <c:tx>
            <c:strRef>
              <c:f>Sheet1!$C$23</c:f>
              <c:strCache>
                <c:ptCount val="1"/>
                <c:pt idx="0">
                  <c:v>IT</c:v>
                </c:pt>
              </c:strCache>
            </c:strRef>
          </c:tx>
          <c:spPr>
            <a:solidFill>
              <a:srgbClr val="92D050"/>
            </a:solidFill>
            <a:ln>
              <a:noFill/>
            </a:ln>
            <a:effectLst/>
            <a:sp3d/>
          </c:spPr>
          <c:invertIfNegative val="0"/>
          <c:cat>
            <c:strRef>
              <c:f>Sheet1!$A$24:$A$29</c:f>
              <c:strCache>
                <c:ptCount val="6"/>
                <c:pt idx="0">
                  <c:v>Dismissive (all)</c:v>
                </c:pt>
                <c:pt idx="1">
                  <c:v>Angry (all)</c:v>
                </c:pt>
                <c:pt idx="2">
                  <c:v>Contempt (all)</c:v>
                </c:pt>
                <c:pt idx="3">
                  <c:v>soc med unfriend (all)</c:v>
                </c:pt>
                <c:pt idx="4">
                  <c:v>Insults (all)</c:v>
                </c:pt>
                <c:pt idx="5">
                  <c:v>Threats (all)</c:v>
                </c:pt>
              </c:strCache>
            </c:strRef>
          </c:cat>
          <c:val>
            <c:numRef>
              <c:f>Sheet1!$C$24:$C$29</c:f>
              <c:numCache>
                <c:formatCode>0.00</c:formatCode>
                <c:ptCount val="6"/>
                <c:pt idx="0">
                  <c:v>76.7</c:v>
                </c:pt>
                <c:pt idx="1">
                  <c:v>71.400000000000006</c:v>
                </c:pt>
                <c:pt idx="2">
                  <c:v>72.2</c:v>
                </c:pt>
                <c:pt idx="3">
                  <c:v>53.7</c:v>
                </c:pt>
                <c:pt idx="4">
                  <c:v>63</c:v>
                </c:pt>
                <c:pt idx="5">
                  <c:v>46.4</c:v>
                </c:pt>
              </c:numCache>
            </c:numRef>
          </c:val>
          <c:extLst>
            <c:ext xmlns:c16="http://schemas.microsoft.com/office/drawing/2014/chart" uri="{C3380CC4-5D6E-409C-BE32-E72D297353CC}">
              <c16:uniqueId val="{00000001-56FB-4916-B98C-90E31135F9BE}"/>
            </c:ext>
          </c:extLst>
        </c:ser>
        <c:ser>
          <c:idx val="2"/>
          <c:order val="2"/>
          <c:tx>
            <c:strRef>
              <c:f>Sheet1!$D$23</c:f>
              <c:strCache>
                <c:ptCount val="1"/>
                <c:pt idx="0">
                  <c:v>SE</c:v>
                </c:pt>
              </c:strCache>
            </c:strRef>
          </c:tx>
          <c:spPr>
            <a:solidFill>
              <a:srgbClr val="FFC000"/>
            </a:solidFill>
            <a:ln>
              <a:solidFill>
                <a:srgbClr val="FFC000"/>
              </a:solidFill>
            </a:ln>
            <a:effectLst/>
            <a:sp3d>
              <a:contourClr>
                <a:srgbClr val="FFC000"/>
              </a:contourClr>
            </a:sp3d>
          </c:spPr>
          <c:invertIfNegative val="0"/>
          <c:cat>
            <c:strRef>
              <c:f>Sheet1!$A$24:$A$29</c:f>
              <c:strCache>
                <c:ptCount val="6"/>
                <c:pt idx="0">
                  <c:v>Dismissive (all)</c:v>
                </c:pt>
                <c:pt idx="1">
                  <c:v>Angry (all)</c:v>
                </c:pt>
                <c:pt idx="2">
                  <c:v>Contempt (all)</c:v>
                </c:pt>
                <c:pt idx="3">
                  <c:v>soc med unfriend (all)</c:v>
                </c:pt>
                <c:pt idx="4">
                  <c:v>Insults (all)</c:v>
                </c:pt>
                <c:pt idx="5">
                  <c:v>Threats (all)</c:v>
                </c:pt>
              </c:strCache>
            </c:strRef>
          </c:cat>
          <c:val>
            <c:numRef>
              <c:f>Sheet1!$D$24:$D$29</c:f>
              <c:numCache>
                <c:formatCode>0.00</c:formatCode>
                <c:ptCount val="6"/>
                <c:pt idx="0">
                  <c:v>67</c:v>
                </c:pt>
                <c:pt idx="1">
                  <c:v>67.8</c:v>
                </c:pt>
                <c:pt idx="2">
                  <c:v>60</c:v>
                </c:pt>
                <c:pt idx="3">
                  <c:v>47.9</c:v>
                </c:pt>
                <c:pt idx="4">
                  <c:v>61.6</c:v>
                </c:pt>
                <c:pt idx="5">
                  <c:v>45.8</c:v>
                </c:pt>
              </c:numCache>
            </c:numRef>
          </c:val>
          <c:extLst>
            <c:ext xmlns:c16="http://schemas.microsoft.com/office/drawing/2014/chart" uri="{C3380CC4-5D6E-409C-BE32-E72D297353CC}">
              <c16:uniqueId val="{00000002-56FB-4916-B98C-90E31135F9BE}"/>
            </c:ext>
          </c:extLst>
        </c:ser>
        <c:ser>
          <c:idx val="3"/>
          <c:order val="3"/>
          <c:tx>
            <c:strRef>
              <c:f>Sheet1!$E$23</c:f>
              <c:strCache>
                <c:ptCount val="1"/>
                <c:pt idx="0">
                  <c:v>ZA</c:v>
                </c:pt>
              </c:strCache>
            </c:strRef>
          </c:tx>
          <c:spPr>
            <a:solidFill>
              <a:srgbClr val="7030A0"/>
            </a:solidFill>
            <a:ln>
              <a:solidFill>
                <a:srgbClr val="7030A0"/>
              </a:solidFill>
            </a:ln>
            <a:effectLst/>
            <a:sp3d>
              <a:contourClr>
                <a:srgbClr val="7030A0"/>
              </a:contourClr>
            </a:sp3d>
          </c:spPr>
          <c:invertIfNegative val="0"/>
          <c:cat>
            <c:strRef>
              <c:f>Sheet1!$A$24:$A$29</c:f>
              <c:strCache>
                <c:ptCount val="6"/>
                <c:pt idx="0">
                  <c:v>Dismissive (all)</c:v>
                </c:pt>
                <c:pt idx="1">
                  <c:v>Angry (all)</c:v>
                </c:pt>
                <c:pt idx="2">
                  <c:v>Contempt (all)</c:v>
                </c:pt>
                <c:pt idx="3">
                  <c:v>soc med unfriend (all)</c:v>
                </c:pt>
                <c:pt idx="4">
                  <c:v>Insults (all)</c:v>
                </c:pt>
                <c:pt idx="5">
                  <c:v>Threats (all)</c:v>
                </c:pt>
              </c:strCache>
            </c:strRef>
          </c:cat>
          <c:val>
            <c:numRef>
              <c:f>Sheet1!$E$24:$E$29</c:f>
              <c:numCache>
                <c:formatCode>0.00</c:formatCode>
                <c:ptCount val="6"/>
                <c:pt idx="0">
                  <c:v>65.099999999999994</c:v>
                </c:pt>
                <c:pt idx="1">
                  <c:v>65.599999999999994</c:v>
                </c:pt>
                <c:pt idx="2">
                  <c:v>64.3</c:v>
                </c:pt>
                <c:pt idx="3">
                  <c:v>47.1</c:v>
                </c:pt>
                <c:pt idx="4">
                  <c:v>58.4</c:v>
                </c:pt>
                <c:pt idx="5">
                  <c:v>45.1</c:v>
                </c:pt>
              </c:numCache>
            </c:numRef>
          </c:val>
          <c:extLst>
            <c:ext xmlns:c16="http://schemas.microsoft.com/office/drawing/2014/chart" uri="{C3380CC4-5D6E-409C-BE32-E72D297353CC}">
              <c16:uniqueId val="{00000003-56FB-4916-B98C-90E31135F9BE}"/>
            </c:ext>
          </c:extLst>
        </c:ser>
        <c:ser>
          <c:idx val="4"/>
          <c:order val="4"/>
          <c:tx>
            <c:strRef>
              <c:f>Sheet1!$F$23</c:f>
              <c:strCache>
                <c:ptCount val="1"/>
                <c:pt idx="0">
                  <c:v>UK</c:v>
                </c:pt>
              </c:strCache>
            </c:strRef>
          </c:tx>
          <c:spPr>
            <a:solidFill>
              <a:schemeClr val="accent5"/>
            </a:solidFill>
            <a:ln>
              <a:noFill/>
            </a:ln>
            <a:effectLst/>
            <a:sp3d/>
          </c:spPr>
          <c:invertIfNegative val="0"/>
          <c:cat>
            <c:strRef>
              <c:f>Sheet1!$A$24:$A$29</c:f>
              <c:strCache>
                <c:ptCount val="6"/>
                <c:pt idx="0">
                  <c:v>Dismissive (all)</c:v>
                </c:pt>
                <c:pt idx="1">
                  <c:v>Angry (all)</c:v>
                </c:pt>
                <c:pt idx="2">
                  <c:v>Contempt (all)</c:v>
                </c:pt>
                <c:pt idx="3">
                  <c:v>soc med unfriend (all)</c:v>
                </c:pt>
                <c:pt idx="4">
                  <c:v>Insults (all)</c:v>
                </c:pt>
                <c:pt idx="5">
                  <c:v>Threats (all)</c:v>
                </c:pt>
              </c:strCache>
            </c:strRef>
          </c:cat>
          <c:val>
            <c:numRef>
              <c:f>Sheet1!$F$24:$F$29</c:f>
              <c:numCache>
                <c:formatCode>0.00</c:formatCode>
                <c:ptCount val="6"/>
                <c:pt idx="0">
                  <c:v>51.8</c:v>
                </c:pt>
                <c:pt idx="1">
                  <c:v>46.5</c:v>
                </c:pt>
                <c:pt idx="2">
                  <c:v>42.9</c:v>
                </c:pt>
                <c:pt idx="3">
                  <c:v>26.4</c:v>
                </c:pt>
                <c:pt idx="4">
                  <c:v>39.299999999999997</c:v>
                </c:pt>
                <c:pt idx="5">
                  <c:v>22.6</c:v>
                </c:pt>
              </c:numCache>
            </c:numRef>
          </c:val>
          <c:extLst>
            <c:ext xmlns:c16="http://schemas.microsoft.com/office/drawing/2014/chart" uri="{C3380CC4-5D6E-409C-BE32-E72D297353CC}">
              <c16:uniqueId val="{00000004-56FB-4916-B98C-90E31135F9BE}"/>
            </c:ext>
          </c:extLst>
        </c:ser>
        <c:ser>
          <c:idx val="5"/>
          <c:order val="5"/>
          <c:tx>
            <c:strRef>
              <c:f>Sheet1!$G$23</c:f>
              <c:strCache>
                <c:ptCount val="1"/>
                <c:pt idx="0">
                  <c:v>FR</c:v>
                </c:pt>
              </c:strCache>
            </c:strRef>
          </c:tx>
          <c:spPr>
            <a:solidFill>
              <a:srgbClr val="0070C0"/>
            </a:solidFill>
            <a:ln>
              <a:solidFill>
                <a:srgbClr val="0070C0"/>
              </a:solidFill>
            </a:ln>
            <a:effectLst/>
            <a:sp3d>
              <a:contourClr>
                <a:srgbClr val="0070C0"/>
              </a:contourClr>
            </a:sp3d>
          </c:spPr>
          <c:invertIfNegative val="0"/>
          <c:cat>
            <c:strRef>
              <c:f>Sheet1!$A$24:$A$29</c:f>
              <c:strCache>
                <c:ptCount val="6"/>
                <c:pt idx="0">
                  <c:v>Dismissive (all)</c:v>
                </c:pt>
                <c:pt idx="1">
                  <c:v>Angry (all)</c:v>
                </c:pt>
                <c:pt idx="2">
                  <c:v>Contempt (all)</c:v>
                </c:pt>
                <c:pt idx="3">
                  <c:v>soc med unfriend (all)</c:v>
                </c:pt>
                <c:pt idx="4">
                  <c:v>Insults (all)</c:v>
                </c:pt>
                <c:pt idx="5">
                  <c:v>Threats (all)</c:v>
                </c:pt>
              </c:strCache>
            </c:strRef>
          </c:cat>
          <c:val>
            <c:numRef>
              <c:f>Sheet1!$G$24:$G$29</c:f>
              <c:numCache>
                <c:formatCode>0.00</c:formatCode>
                <c:ptCount val="6"/>
                <c:pt idx="0">
                  <c:v>46.5</c:v>
                </c:pt>
                <c:pt idx="1">
                  <c:v>49.4</c:v>
                </c:pt>
                <c:pt idx="2">
                  <c:v>44.9</c:v>
                </c:pt>
                <c:pt idx="3">
                  <c:v>25.2</c:v>
                </c:pt>
                <c:pt idx="4">
                  <c:v>34.6</c:v>
                </c:pt>
                <c:pt idx="5">
                  <c:v>29.2</c:v>
                </c:pt>
              </c:numCache>
            </c:numRef>
          </c:val>
          <c:extLst>
            <c:ext xmlns:c16="http://schemas.microsoft.com/office/drawing/2014/chart" uri="{C3380CC4-5D6E-409C-BE32-E72D297353CC}">
              <c16:uniqueId val="{00000005-56FB-4916-B98C-90E31135F9BE}"/>
            </c:ext>
          </c:extLst>
        </c:ser>
        <c:dLbls>
          <c:showLegendKey val="0"/>
          <c:showVal val="0"/>
          <c:showCatName val="0"/>
          <c:showSerName val="0"/>
          <c:showPercent val="0"/>
          <c:showBubbleSize val="0"/>
        </c:dLbls>
        <c:gapWidth val="150"/>
        <c:shape val="box"/>
        <c:axId val="1074043104"/>
        <c:axId val="1074047680"/>
        <c:axId val="0"/>
      </c:bar3DChart>
      <c:catAx>
        <c:axId val="10740431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047680"/>
        <c:crosses val="autoZero"/>
        <c:auto val="1"/>
        <c:lblAlgn val="ctr"/>
        <c:lblOffset val="100"/>
        <c:noMultiLvlLbl val="0"/>
      </c:catAx>
      <c:valAx>
        <c:axId val="10740476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404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What people would consider with opposite</a:t>
            </a:r>
            <a:r>
              <a:rPr lang="en-GB" baseline="0"/>
              <a:t> voters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Sheet1!$B$68</c:f>
              <c:strCache>
                <c:ptCount val="1"/>
                <c:pt idx="0">
                  <c:v>US</c:v>
                </c:pt>
              </c:strCache>
            </c:strRef>
          </c:tx>
          <c:spPr>
            <a:solidFill>
              <a:srgbClr val="FF0000"/>
            </a:solidFill>
            <a:ln>
              <a:noFill/>
            </a:ln>
            <a:effectLst/>
            <a:sp3d/>
          </c:spPr>
          <c:invertIfNegative val="0"/>
          <c:cat>
            <c:strRef>
              <c:f>Sheet1!$A$69:$A$74</c:f>
              <c:strCache>
                <c:ptCount val="6"/>
                <c:pt idx="0">
                  <c:v>Would stop inviting for dinner </c:v>
                </c:pt>
                <c:pt idx="1">
                  <c:v>Would unfriend on soc med</c:v>
                </c:pt>
                <c:pt idx="2">
                  <c:v>Would not want children to play together</c:v>
                </c:pt>
                <c:pt idx="3">
                  <c:v>Could imagine insulting</c:v>
                </c:pt>
                <c:pt idx="4">
                  <c:v>Could imagine never speaking again</c:v>
                </c:pt>
                <c:pt idx="5">
                  <c:v>Could imagine physical fight</c:v>
                </c:pt>
              </c:strCache>
            </c:strRef>
          </c:cat>
          <c:val>
            <c:numRef>
              <c:f>Sheet1!$B$69:$B$74</c:f>
              <c:numCache>
                <c:formatCode>0.00</c:formatCode>
                <c:ptCount val="6"/>
                <c:pt idx="0">
                  <c:v>38</c:v>
                </c:pt>
                <c:pt idx="1">
                  <c:v>34.4</c:v>
                </c:pt>
                <c:pt idx="2">
                  <c:v>34.9</c:v>
                </c:pt>
                <c:pt idx="3">
                  <c:v>38.1</c:v>
                </c:pt>
                <c:pt idx="4">
                  <c:v>37.700000000000003</c:v>
                </c:pt>
                <c:pt idx="5">
                  <c:v>30.1</c:v>
                </c:pt>
              </c:numCache>
            </c:numRef>
          </c:val>
          <c:extLst>
            <c:ext xmlns:c16="http://schemas.microsoft.com/office/drawing/2014/chart" uri="{C3380CC4-5D6E-409C-BE32-E72D297353CC}">
              <c16:uniqueId val="{00000000-0887-4771-A30A-D56DC21D0792}"/>
            </c:ext>
          </c:extLst>
        </c:ser>
        <c:ser>
          <c:idx val="1"/>
          <c:order val="1"/>
          <c:tx>
            <c:strRef>
              <c:f>Sheet1!$C$68</c:f>
              <c:strCache>
                <c:ptCount val="1"/>
                <c:pt idx="0">
                  <c:v>ZA</c:v>
                </c:pt>
              </c:strCache>
            </c:strRef>
          </c:tx>
          <c:spPr>
            <a:solidFill>
              <a:srgbClr val="7030A0"/>
            </a:solidFill>
            <a:ln>
              <a:noFill/>
            </a:ln>
            <a:effectLst/>
            <a:sp3d/>
          </c:spPr>
          <c:invertIfNegative val="0"/>
          <c:cat>
            <c:strRef>
              <c:f>Sheet1!$A$69:$A$74</c:f>
              <c:strCache>
                <c:ptCount val="6"/>
                <c:pt idx="0">
                  <c:v>Would stop inviting for dinner </c:v>
                </c:pt>
                <c:pt idx="1">
                  <c:v>Would unfriend on soc med</c:v>
                </c:pt>
                <c:pt idx="2">
                  <c:v>Would not want children to play together</c:v>
                </c:pt>
                <c:pt idx="3">
                  <c:v>Could imagine insulting</c:v>
                </c:pt>
                <c:pt idx="4">
                  <c:v>Could imagine never speaking again</c:v>
                </c:pt>
                <c:pt idx="5">
                  <c:v>Could imagine physical fight</c:v>
                </c:pt>
              </c:strCache>
            </c:strRef>
          </c:cat>
          <c:val>
            <c:numRef>
              <c:f>Sheet1!$C$69:$C$74</c:f>
              <c:numCache>
                <c:formatCode>0.00</c:formatCode>
                <c:ptCount val="6"/>
                <c:pt idx="0">
                  <c:v>23.5</c:v>
                </c:pt>
                <c:pt idx="1">
                  <c:v>22.3</c:v>
                </c:pt>
                <c:pt idx="2">
                  <c:v>23</c:v>
                </c:pt>
                <c:pt idx="3">
                  <c:v>26.9</c:v>
                </c:pt>
                <c:pt idx="4">
                  <c:v>24.1</c:v>
                </c:pt>
                <c:pt idx="5">
                  <c:v>23</c:v>
                </c:pt>
              </c:numCache>
            </c:numRef>
          </c:val>
          <c:extLst>
            <c:ext xmlns:c16="http://schemas.microsoft.com/office/drawing/2014/chart" uri="{C3380CC4-5D6E-409C-BE32-E72D297353CC}">
              <c16:uniqueId val="{00000001-0887-4771-A30A-D56DC21D0792}"/>
            </c:ext>
          </c:extLst>
        </c:ser>
        <c:ser>
          <c:idx val="2"/>
          <c:order val="2"/>
          <c:tx>
            <c:strRef>
              <c:f>Sheet1!$D$68</c:f>
              <c:strCache>
                <c:ptCount val="1"/>
                <c:pt idx="0">
                  <c:v>IT</c:v>
                </c:pt>
              </c:strCache>
            </c:strRef>
          </c:tx>
          <c:spPr>
            <a:solidFill>
              <a:srgbClr val="92D050"/>
            </a:solidFill>
            <a:ln>
              <a:noFill/>
            </a:ln>
            <a:effectLst/>
            <a:sp3d/>
          </c:spPr>
          <c:invertIfNegative val="0"/>
          <c:cat>
            <c:strRef>
              <c:f>Sheet1!$A$69:$A$74</c:f>
              <c:strCache>
                <c:ptCount val="6"/>
                <c:pt idx="0">
                  <c:v>Would stop inviting for dinner </c:v>
                </c:pt>
                <c:pt idx="1">
                  <c:v>Would unfriend on soc med</c:v>
                </c:pt>
                <c:pt idx="2">
                  <c:v>Would not want children to play together</c:v>
                </c:pt>
                <c:pt idx="3">
                  <c:v>Could imagine insulting</c:v>
                </c:pt>
                <c:pt idx="4">
                  <c:v>Could imagine never speaking again</c:v>
                </c:pt>
                <c:pt idx="5">
                  <c:v>Could imagine physical fight</c:v>
                </c:pt>
              </c:strCache>
            </c:strRef>
          </c:cat>
          <c:val>
            <c:numRef>
              <c:f>Sheet1!$D$69:$D$74</c:f>
              <c:numCache>
                <c:formatCode>0.00</c:formatCode>
                <c:ptCount val="6"/>
                <c:pt idx="0">
                  <c:v>24.5</c:v>
                </c:pt>
                <c:pt idx="1">
                  <c:v>20.7</c:v>
                </c:pt>
                <c:pt idx="2">
                  <c:v>20.3</c:v>
                </c:pt>
                <c:pt idx="3">
                  <c:v>23.1</c:v>
                </c:pt>
                <c:pt idx="4">
                  <c:v>23.1</c:v>
                </c:pt>
                <c:pt idx="5">
                  <c:v>19.7</c:v>
                </c:pt>
              </c:numCache>
            </c:numRef>
          </c:val>
          <c:extLst>
            <c:ext xmlns:c16="http://schemas.microsoft.com/office/drawing/2014/chart" uri="{C3380CC4-5D6E-409C-BE32-E72D297353CC}">
              <c16:uniqueId val="{00000002-0887-4771-A30A-D56DC21D0792}"/>
            </c:ext>
          </c:extLst>
        </c:ser>
        <c:ser>
          <c:idx val="3"/>
          <c:order val="3"/>
          <c:tx>
            <c:strRef>
              <c:f>Sheet1!$E$68</c:f>
              <c:strCache>
                <c:ptCount val="1"/>
                <c:pt idx="0">
                  <c:v>UK</c:v>
                </c:pt>
              </c:strCache>
            </c:strRef>
          </c:tx>
          <c:spPr>
            <a:solidFill>
              <a:srgbClr val="00B0F0"/>
            </a:solidFill>
            <a:ln>
              <a:noFill/>
            </a:ln>
            <a:effectLst/>
            <a:sp3d/>
          </c:spPr>
          <c:invertIfNegative val="0"/>
          <c:cat>
            <c:strRef>
              <c:f>Sheet1!$A$69:$A$74</c:f>
              <c:strCache>
                <c:ptCount val="6"/>
                <c:pt idx="0">
                  <c:v>Would stop inviting for dinner </c:v>
                </c:pt>
                <c:pt idx="1">
                  <c:v>Would unfriend on soc med</c:v>
                </c:pt>
                <c:pt idx="2">
                  <c:v>Would not want children to play together</c:v>
                </c:pt>
                <c:pt idx="3">
                  <c:v>Could imagine insulting</c:v>
                </c:pt>
                <c:pt idx="4">
                  <c:v>Could imagine never speaking again</c:v>
                </c:pt>
                <c:pt idx="5">
                  <c:v>Could imagine physical fight</c:v>
                </c:pt>
              </c:strCache>
            </c:strRef>
          </c:cat>
          <c:val>
            <c:numRef>
              <c:f>Sheet1!$E$69:$E$74</c:f>
              <c:numCache>
                <c:formatCode>0.00</c:formatCode>
                <c:ptCount val="6"/>
                <c:pt idx="0">
                  <c:v>16</c:v>
                </c:pt>
                <c:pt idx="1">
                  <c:v>19.600000000000001</c:v>
                </c:pt>
                <c:pt idx="2">
                  <c:v>24.7</c:v>
                </c:pt>
                <c:pt idx="3">
                  <c:v>26.5</c:v>
                </c:pt>
                <c:pt idx="4">
                  <c:v>25.6</c:v>
                </c:pt>
                <c:pt idx="5">
                  <c:v>17</c:v>
                </c:pt>
              </c:numCache>
            </c:numRef>
          </c:val>
          <c:extLst>
            <c:ext xmlns:c16="http://schemas.microsoft.com/office/drawing/2014/chart" uri="{C3380CC4-5D6E-409C-BE32-E72D297353CC}">
              <c16:uniqueId val="{00000003-0887-4771-A30A-D56DC21D0792}"/>
            </c:ext>
          </c:extLst>
        </c:ser>
        <c:ser>
          <c:idx val="4"/>
          <c:order val="4"/>
          <c:tx>
            <c:strRef>
              <c:f>Sheet1!$F$68</c:f>
              <c:strCache>
                <c:ptCount val="1"/>
                <c:pt idx="0">
                  <c:v>FR</c:v>
                </c:pt>
              </c:strCache>
            </c:strRef>
          </c:tx>
          <c:spPr>
            <a:solidFill>
              <a:srgbClr val="0070C0"/>
            </a:solidFill>
            <a:ln>
              <a:noFill/>
            </a:ln>
            <a:effectLst/>
            <a:sp3d/>
          </c:spPr>
          <c:invertIfNegative val="0"/>
          <c:cat>
            <c:strRef>
              <c:f>Sheet1!$A$69:$A$74</c:f>
              <c:strCache>
                <c:ptCount val="6"/>
                <c:pt idx="0">
                  <c:v>Would stop inviting for dinner </c:v>
                </c:pt>
                <c:pt idx="1">
                  <c:v>Would unfriend on soc med</c:v>
                </c:pt>
                <c:pt idx="2">
                  <c:v>Would not want children to play together</c:v>
                </c:pt>
                <c:pt idx="3">
                  <c:v>Could imagine insulting</c:v>
                </c:pt>
                <c:pt idx="4">
                  <c:v>Could imagine never speaking again</c:v>
                </c:pt>
                <c:pt idx="5">
                  <c:v>Could imagine physical fight</c:v>
                </c:pt>
              </c:strCache>
            </c:strRef>
          </c:cat>
          <c:val>
            <c:numRef>
              <c:f>Sheet1!$F$69:$F$74</c:f>
              <c:numCache>
                <c:formatCode>0.00</c:formatCode>
                <c:ptCount val="6"/>
                <c:pt idx="0">
                  <c:v>22.1</c:v>
                </c:pt>
                <c:pt idx="1">
                  <c:v>26</c:v>
                </c:pt>
                <c:pt idx="2">
                  <c:v>20.399999999999999</c:v>
                </c:pt>
                <c:pt idx="3">
                  <c:v>23.8</c:v>
                </c:pt>
                <c:pt idx="4">
                  <c:v>25.6</c:v>
                </c:pt>
                <c:pt idx="5">
                  <c:v>15.4</c:v>
                </c:pt>
              </c:numCache>
            </c:numRef>
          </c:val>
          <c:extLst>
            <c:ext xmlns:c16="http://schemas.microsoft.com/office/drawing/2014/chart" uri="{C3380CC4-5D6E-409C-BE32-E72D297353CC}">
              <c16:uniqueId val="{00000004-0887-4771-A30A-D56DC21D0792}"/>
            </c:ext>
          </c:extLst>
        </c:ser>
        <c:ser>
          <c:idx val="5"/>
          <c:order val="5"/>
          <c:tx>
            <c:strRef>
              <c:f>Sheet1!$G$68</c:f>
              <c:strCache>
                <c:ptCount val="1"/>
                <c:pt idx="0">
                  <c:v>SE</c:v>
                </c:pt>
              </c:strCache>
            </c:strRef>
          </c:tx>
          <c:spPr>
            <a:solidFill>
              <a:srgbClr val="FFC000"/>
            </a:solidFill>
            <a:ln>
              <a:noFill/>
            </a:ln>
            <a:effectLst/>
            <a:sp3d/>
          </c:spPr>
          <c:invertIfNegative val="0"/>
          <c:cat>
            <c:strRef>
              <c:f>Sheet1!$A$69:$A$74</c:f>
              <c:strCache>
                <c:ptCount val="6"/>
                <c:pt idx="0">
                  <c:v>Would stop inviting for dinner </c:v>
                </c:pt>
                <c:pt idx="1">
                  <c:v>Would unfriend on soc med</c:v>
                </c:pt>
                <c:pt idx="2">
                  <c:v>Would not want children to play together</c:v>
                </c:pt>
                <c:pt idx="3">
                  <c:v>Could imagine insulting</c:v>
                </c:pt>
                <c:pt idx="4">
                  <c:v>Could imagine never speaking again</c:v>
                </c:pt>
                <c:pt idx="5">
                  <c:v>Could imagine physical fight</c:v>
                </c:pt>
              </c:strCache>
            </c:strRef>
          </c:cat>
          <c:val>
            <c:numRef>
              <c:f>Sheet1!$G$69:$G$74</c:f>
              <c:numCache>
                <c:formatCode>0.00</c:formatCode>
                <c:ptCount val="6"/>
                <c:pt idx="0">
                  <c:v>19.7</c:v>
                </c:pt>
                <c:pt idx="1">
                  <c:v>18.3</c:v>
                </c:pt>
                <c:pt idx="2">
                  <c:v>16.5</c:v>
                </c:pt>
                <c:pt idx="3">
                  <c:v>20.6</c:v>
                </c:pt>
                <c:pt idx="4">
                  <c:v>20.7</c:v>
                </c:pt>
                <c:pt idx="5">
                  <c:v>13.8</c:v>
                </c:pt>
              </c:numCache>
            </c:numRef>
          </c:val>
          <c:extLst>
            <c:ext xmlns:c16="http://schemas.microsoft.com/office/drawing/2014/chart" uri="{C3380CC4-5D6E-409C-BE32-E72D297353CC}">
              <c16:uniqueId val="{00000005-0887-4771-A30A-D56DC21D0792}"/>
            </c:ext>
          </c:extLst>
        </c:ser>
        <c:dLbls>
          <c:showLegendKey val="0"/>
          <c:showVal val="0"/>
          <c:showCatName val="0"/>
          <c:showSerName val="0"/>
          <c:showPercent val="0"/>
          <c:showBubbleSize val="0"/>
        </c:dLbls>
        <c:gapWidth val="150"/>
        <c:shape val="box"/>
        <c:axId val="588438384"/>
        <c:axId val="588437552"/>
        <c:axId val="0"/>
      </c:bar3DChart>
      <c:catAx>
        <c:axId val="588438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37552"/>
        <c:crosses val="autoZero"/>
        <c:auto val="1"/>
        <c:lblAlgn val="ctr"/>
        <c:lblOffset val="100"/>
        <c:noMultiLvlLbl val="0"/>
      </c:catAx>
      <c:valAx>
        <c:axId val="5884375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8438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Wanting opponents to suffer the consequences of their vote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Sheet1!$B$53</c:f>
              <c:strCache>
                <c:ptCount val="1"/>
                <c:pt idx="0">
                  <c:v>US</c:v>
                </c:pt>
              </c:strCache>
            </c:strRef>
          </c:tx>
          <c:spPr>
            <a:solidFill>
              <a:srgbClr val="FF0000"/>
            </a:solidFill>
            <a:ln>
              <a:noFill/>
            </a:ln>
            <a:effectLst/>
            <a:sp3d/>
          </c:spPr>
          <c:invertIfNegative val="0"/>
          <c:cat>
            <c:strRef>
              <c:f>Sheet1!$A$54:$A$56</c:f>
              <c:strCache>
                <c:ptCount val="3"/>
                <c:pt idx="0">
                  <c:v>Should suffer economic consequences </c:v>
                </c:pt>
                <c:pt idx="1">
                  <c:v>Should suffer public service consequences</c:v>
                </c:pt>
                <c:pt idx="2">
                  <c:v>Should suffer social consequences </c:v>
                </c:pt>
              </c:strCache>
            </c:strRef>
          </c:cat>
          <c:val>
            <c:numRef>
              <c:f>Sheet1!$B$54:$B$56</c:f>
              <c:numCache>
                <c:formatCode>0.00</c:formatCode>
                <c:ptCount val="3"/>
                <c:pt idx="0">
                  <c:v>56.2</c:v>
                </c:pt>
                <c:pt idx="1">
                  <c:v>55</c:v>
                </c:pt>
                <c:pt idx="2">
                  <c:v>58.7</c:v>
                </c:pt>
              </c:numCache>
            </c:numRef>
          </c:val>
          <c:extLst>
            <c:ext xmlns:c16="http://schemas.microsoft.com/office/drawing/2014/chart" uri="{C3380CC4-5D6E-409C-BE32-E72D297353CC}">
              <c16:uniqueId val="{00000000-3279-45C9-8726-D943E3E11C44}"/>
            </c:ext>
          </c:extLst>
        </c:ser>
        <c:ser>
          <c:idx val="1"/>
          <c:order val="1"/>
          <c:tx>
            <c:strRef>
              <c:f>Sheet1!$C$53</c:f>
              <c:strCache>
                <c:ptCount val="1"/>
                <c:pt idx="0">
                  <c:v>ZA</c:v>
                </c:pt>
              </c:strCache>
            </c:strRef>
          </c:tx>
          <c:spPr>
            <a:solidFill>
              <a:srgbClr val="7030A0"/>
            </a:solidFill>
            <a:ln>
              <a:noFill/>
            </a:ln>
            <a:effectLst/>
            <a:sp3d/>
          </c:spPr>
          <c:invertIfNegative val="0"/>
          <c:cat>
            <c:strRef>
              <c:f>Sheet1!$A$54:$A$56</c:f>
              <c:strCache>
                <c:ptCount val="3"/>
                <c:pt idx="0">
                  <c:v>Should suffer economic consequences </c:v>
                </c:pt>
                <c:pt idx="1">
                  <c:v>Should suffer public service consequences</c:v>
                </c:pt>
                <c:pt idx="2">
                  <c:v>Should suffer social consequences </c:v>
                </c:pt>
              </c:strCache>
            </c:strRef>
          </c:cat>
          <c:val>
            <c:numRef>
              <c:f>Sheet1!$C$54:$C$56</c:f>
              <c:numCache>
                <c:formatCode>0.00</c:formatCode>
                <c:ptCount val="3"/>
                <c:pt idx="0">
                  <c:v>50.7</c:v>
                </c:pt>
                <c:pt idx="1">
                  <c:v>50.4</c:v>
                </c:pt>
                <c:pt idx="2">
                  <c:v>49.9</c:v>
                </c:pt>
              </c:numCache>
            </c:numRef>
          </c:val>
          <c:extLst>
            <c:ext xmlns:c16="http://schemas.microsoft.com/office/drawing/2014/chart" uri="{C3380CC4-5D6E-409C-BE32-E72D297353CC}">
              <c16:uniqueId val="{00000001-3279-45C9-8726-D943E3E11C44}"/>
            </c:ext>
          </c:extLst>
        </c:ser>
        <c:ser>
          <c:idx val="2"/>
          <c:order val="2"/>
          <c:tx>
            <c:strRef>
              <c:f>Sheet1!$D$53</c:f>
              <c:strCache>
                <c:ptCount val="1"/>
                <c:pt idx="0">
                  <c:v>UK</c:v>
                </c:pt>
              </c:strCache>
            </c:strRef>
          </c:tx>
          <c:spPr>
            <a:solidFill>
              <a:srgbClr val="00B0F0"/>
            </a:solidFill>
            <a:ln>
              <a:noFill/>
            </a:ln>
            <a:effectLst/>
            <a:sp3d/>
          </c:spPr>
          <c:invertIfNegative val="0"/>
          <c:cat>
            <c:strRef>
              <c:f>Sheet1!$A$54:$A$56</c:f>
              <c:strCache>
                <c:ptCount val="3"/>
                <c:pt idx="0">
                  <c:v>Should suffer economic consequences </c:v>
                </c:pt>
                <c:pt idx="1">
                  <c:v>Should suffer public service consequences</c:v>
                </c:pt>
                <c:pt idx="2">
                  <c:v>Should suffer social consequences </c:v>
                </c:pt>
              </c:strCache>
            </c:strRef>
          </c:cat>
          <c:val>
            <c:numRef>
              <c:f>Sheet1!$D$54:$D$56</c:f>
              <c:numCache>
                <c:formatCode>0.00</c:formatCode>
                <c:ptCount val="3"/>
                <c:pt idx="0">
                  <c:v>51.5</c:v>
                </c:pt>
                <c:pt idx="1">
                  <c:v>50.6</c:v>
                </c:pt>
                <c:pt idx="2">
                  <c:v>51.1</c:v>
                </c:pt>
              </c:numCache>
            </c:numRef>
          </c:val>
          <c:extLst>
            <c:ext xmlns:c16="http://schemas.microsoft.com/office/drawing/2014/chart" uri="{C3380CC4-5D6E-409C-BE32-E72D297353CC}">
              <c16:uniqueId val="{00000002-3279-45C9-8726-D943E3E11C44}"/>
            </c:ext>
          </c:extLst>
        </c:ser>
        <c:ser>
          <c:idx val="3"/>
          <c:order val="3"/>
          <c:tx>
            <c:strRef>
              <c:f>Sheet1!$E$53</c:f>
              <c:strCache>
                <c:ptCount val="1"/>
                <c:pt idx="0">
                  <c:v>FR</c:v>
                </c:pt>
              </c:strCache>
            </c:strRef>
          </c:tx>
          <c:spPr>
            <a:solidFill>
              <a:srgbClr val="0070C0"/>
            </a:solidFill>
            <a:ln>
              <a:noFill/>
            </a:ln>
            <a:effectLst/>
            <a:sp3d/>
          </c:spPr>
          <c:invertIfNegative val="0"/>
          <c:cat>
            <c:strRef>
              <c:f>Sheet1!$A$54:$A$56</c:f>
              <c:strCache>
                <c:ptCount val="3"/>
                <c:pt idx="0">
                  <c:v>Should suffer economic consequences </c:v>
                </c:pt>
                <c:pt idx="1">
                  <c:v>Should suffer public service consequences</c:v>
                </c:pt>
                <c:pt idx="2">
                  <c:v>Should suffer social consequences </c:v>
                </c:pt>
              </c:strCache>
            </c:strRef>
          </c:cat>
          <c:val>
            <c:numRef>
              <c:f>Sheet1!$E$54:$E$56</c:f>
              <c:numCache>
                <c:formatCode>0.00</c:formatCode>
                <c:ptCount val="3"/>
                <c:pt idx="0">
                  <c:v>41.8</c:v>
                </c:pt>
                <c:pt idx="1">
                  <c:v>39.6</c:v>
                </c:pt>
                <c:pt idx="2">
                  <c:v>44.1</c:v>
                </c:pt>
              </c:numCache>
            </c:numRef>
          </c:val>
          <c:extLst>
            <c:ext xmlns:c16="http://schemas.microsoft.com/office/drawing/2014/chart" uri="{C3380CC4-5D6E-409C-BE32-E72D297353CC}">
              <c16:uniqueId val="{00000003-3279-45C9-8726-D943E3E11C44}"/>
            </c:ext>
          </c:extLst>
        </c:ser>
        <c:ser>
          <c:idx val="4"/>
          <c:order val="4"/>
          <c:tx>
            <c:strRef>
              <c:f>Sheet1!$F$53</c:f>
              <c:strCache>
                <c:ptCount val="1"/>
                <c:pt idx="0">
                  <c:v>IT</c:v>
                </c:pt>
              </c:strCache>
            </c:strRef>
          </c:tx>
          <c:spPr>
            <a:solidFill>
              <a:srgbClr val="92D050"/>
            </a:solidFill>
            <a:ln>
              <a:noFill/>
            </a:ln>
            <a:effectLst/>
            <a:sp3d/>
          </c:spPr>
          <c:invertIfNegative val="0"/>
          <c:cat>
            <c:strRef>
              <c:f>Sheet1!$A$54:$A$56</c:f>
              <c:strCache>
                <c:ptCount val="3"/>
                <c:pt idx="0">
                  <c:v>Should suffer economic consequences </c:v>
                </c:pt>
                <c:pt idx="1">
                  <c:v>Should suffer public service consequences</c:v>
                </c:pt>
                <c:pt idx="2">
                  <c:v>Should suffer social consequences </c:v>
                </c:pt>
              </c:strCache>
            </c:strRef>
          </c:cat>
          <c:val>
            <c:numRef>
              <c:f>Sheet1!$F$54:$F$56</c:f>
              <c:numCache>
                <c:formatCode>0.00</c:formatCode>
                <c:ptCount val="3"/>
                <c:pt idx="0">
                  <c:v>40.1</c:v>
                </c:pt>
                <c:pt idx="1">
                  <c:v>37.9</c:v>
                </c:pt>
                <c:pt idx="2">
                  <c:v>42.2</c:v>
                </c:pt>
              </c:numCache>
            </c:numRef>
          </c:val>
          <c:extLst>
            <c:ext xmlns:c16="http://schemas.microsoft.com/office/drawing/2014/chart" uri="{C3380CC4-5D6E-409C-BE32-E72D297353CC}">
              <c16:uniqueId val="{00000004-3279-45C9-8726-D943E3E11C44}"/>
            </c:ext>
          </c:extLst>
        </c:ser>
        <c:ser>
          <c:idx val="5"/>
          <c:order val="5"/>
          <c:tx>
            <c:strRef>
              <c:f>Sheet1!$G$53</c:f>
              <c:strCache>
                <c:ptCount val="1"/>
                <c:pt idx="0">
                  <c:v>SE</c:v>
                </c:pt>
              </c:strCache>
            </c:strRef>
          </c:tx>
          <c:spPr>
            <a:solidFill>
              <a:srgbClr val="FFC000"/>
            </a:solidFill>
            <a:ln>
              <a:noFill/>
            </a:ln>
            <a:effectLst/>
            <a:sp3d/>
          </c:spPr>
          <c:invertIfNegative val="0"/>
          <c:cat>
            <c:strRef>
              <c:f>Sheet1!$A$54:$A$56</c:f>
              <c:strCache>
                <c:ptCount val="3"/>
                <c:pt idx="0">
                  <c:v>Should suffer economic consequences </c:v>
                </c:pt>
                <c:pt idx="1">
                  <c:v>Should suffer public service consequences</c:v>
                </c:pt>
                <c:pt idx="2">
                  <c:v>Should suffer social consequences </c:v>
                </c:pt>
              </c:strCache>
            </c:strRef>
          </c:cat>
          <c:val>
            <c:numRef>
              <c:f>Sheet1!$G$54:$G$56</c:f>
              <c:numCache>
                <c:formatCode>0.00</c:formatCode>
                <c:ptCount val="3"/>
                <c:pt idx="0">
                  <c:v>39.9</c:v>
                </c:pt>
                <c:pt idx="1">
                  <c:v>39</c:v>
                </c:pt>
                <c:pt idx="2">
                  <c:v>41.3</c:v>
                </c:pt>
              </c:numCache>
            </c:numRef>
          </c:val>
          <c:extLst>
            <c:ext xmlns:c16="http://schemas.microsoft.com/office/drawing/2014/chart" uri="{C3380CC4-5D6E-409C-BE32-E72D297353CC}">
              <c16:uniqueId val="{00000005-3279-45C9-8726-D943E3E11C44}"/>
            </c:ext>
          </c:extLst>
        </c:ser>
        <c:dLbls>
          <c:showLegendKey val="0"/>
          <c:showVal val="0"/>
          <c:showCatName val="0"/>
          <c:showSerName val="0"/>
          <c:showPercent val="0"/>
          <c:showBubbleSize val="0"/>
        </c:dLbls>
        <c:gapWidth val="150"/>
        <c:shape val="box"/>
        <c:axId val="962094656"/>
        <c:axId val="962097984"/>
        <c:axId val="0"/>
      </c:bar3DChart>
      <c:catAx>
        <c:axId val="9620946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2097984"/>
        <c:crosses val="autoZero"/>
        <c:auto val="1"/>
        <c:lblAlgn val="ctr"/>
        <c:lblOffset val="100"/>
        <c:noMultiLvlLbl val="0"/>
      </c:catAx>
      <c:valAx>
        <c:axId val="9620979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2094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 Reconsidering solidarity with opposite voters</a:t>
            </a:r>
          </a:p>
        </c:rich>
      </c:tx>
      <c:layout>
        <c:manualLayout>
          <c:xMode val="edge"/>
          <c:yMode val="edge"/>
          <c:x val="0.1495842152270058"/>
          <c:y val="2.7777777777777776E-2"/>
        </c:manualLayout>
      </c:layout>
      <c:overlay val="0"/>
      <c:spPr>
        <a:noFill/>
        <a:ln>
          <a:noFill/>
        </a:ln>
        <a:effectLst/>
      </c:spPr>
    </c:title>
    <c:autoTitleDeleted val="0"/>
    <c:plotArea>
      <c:layout/>
      <c:bubbleChart>
        <c:varyColors val="0"/>
        <c:ser>
          <c:idx val="1"/>
          <c:order val="0"/>
          <c:spPr>
            <a:ln w="25400">
              <a:noFill/>
            </a:ln>
          </c:spPr>
          <c:invertIfNegative val="0"/>
          <c:yVal>
            <c:numRef>
              <c:f>Sheet1!$B$83:$G$83</c:f>
              <c:numCache>
                <c:formatCode>0.00</c:formatCode>
                <c:ptCount val="6"/>
                <c:pt idx="0">
                  <c:v>65.099999999999994</c:v>
                </c:pt>
                <c:pt idx="1">
                  <c:v>64.3</c:v>
                </c:pt>
                <c:pt idx="2">
                  <c:v>55.8</c:v>
                </c:pt>
                <c:pt idx="3">
                  <c:v>51.2</c:v>
                </c:pt>
                <c:pt idx="4">
                  <c:v>46.8</c:v>
                </c:pt>
                <c:pt idx="5">
                  <c:v>45.9</c:v>
                </c:pt>
              </c:numCache>
            </c:numRef>
          </c:yVal>
          <c:bubbleSize>
            <c:numLit>
              <c:formatCode>General</c:formatCode>
              <c:ptCount val="6"/>
              <c:pt idx="0">
                <c:v>1</c:v>
              </c:pt>
              <c:pt idx="1">
                <c:v>1</c:v>
              </c:pt>
              <c:pt idx="2">
                <c:v>1</c:v>
              </c:pt>
              <c:pt idx="3">
                <c:v>1</c:v>
              </c:pt>
              <c:pt idx="4">
                <c:v>1</c:v>
              </c:pt>
              <c:pt idx="5">
                <c:v>1</c:v>
              </c:pt>
            </c:numLit>
          </c:bubbleSize>
          <c:bubble3D val="1"/>
          <c:extLst>
            <c:ext xmlns:c16="http://schemas.microsoft.com/office/drawing/2014/chart" uri="{C3380CC4-5D6E-409C-BE32-E72D297353CC}">
              <c16:uniqueId val="{00000000-05E9-41D0-A892-9106FBE6AD06}"/>
            </c:ext>
          </c:extLst>
        </c:ser>
        <c:ser>
          <c:idx val="0"/>
          <c:order val="1"/>
          <c:spPr>
            <a:solidFill>
              <a:schemeClr val="accent1">
                <a:alpha val="75000"/>
              </a:schemeClr>
            </a:solidFill>
            <a:ln w="25400">
              <a:noFill/>
            </a:ln>
            <a:effectLst/>
          </c:spPr>
          <c:invertIfNegative val="0"/>
          <c:dPt>
            <c:idx val="0"/>
            <c:invertIfNegative val="0"/>
            <c:bubble3D val="1"/>
            <c:spPr>
              <a:solidFill>
                <a:srgbClr val="00B0F0"/>
              </a:solidFill>
              <a:ln w="25400">
                <a:noFill/>
              </a:ln>
              <a:effectLst/>
            </c:spPr>
            <c:extLst>
              <c:ext xmlns:c16="http://schemas.microsoft.com/office/drawing/2014/chart" uri="{C3380CC4-5D6E-409C-BE32-E72D297353CC}">
                <c16:uniqueId val="{00000002-05E9-41D0-A892-9106FBE6AD06}"/>
              </c:ext>
            </c:extLst>
          </c:dPt>
          <c:dPt>
            <c:idx val="1"/>
            <c:invertIfNegative val="0"/>
            <c:bubble3D val="1"/>
            <c:spPr>
              <a:solidFill>
                <a:srgbClr val="FF0000"/>
              </a:solidFill>
              <a:ln w="25400">
                <a:noFill/>
              </a:ln>
              <a:effectLst/>
            </c:spPr>
            <c:extLst>
              <c:ext xmlns:c16="http://schemas.microsoft.com/office/drawing/2014/chart" uri="{C3380CC4-5D6E-409C-BE32-E72D297353CC}">
                <c16:uniqueId val="{00000004-05E9-41D0-A892-9106FBE6AD06}"/>
              </c:ext>
            </c:extLst>
          </c:dPt>
          <c:dPt>
            <c:idx val="2"/>
            <c:invertIfNegative val="0"/>
            <c:bubble3D val="1"/>
            <c:spPr>
              <a:solidFill>
                <a:srgbClr val="7030A0"/>
              </a:solidFill>
              <a:ln w="25400">
                <a:noFill/>
              </a:ln>
              <a:effectLst/>
            </c:spPr>
            <c:extLst>
              <c:ext xmlns:c16="http://schemas.microsoft.com/office/drawing/2014/chart" uri="{C3380CC4-5D6E-409C-BE32-E72D297353CC}">
                <c16:uniqueId val="{00000006-05E9-41D0-A892-9106FBE6AD06}"/>
              </c:ext>
            </c:extLst>
          </c:dPt>
          <c:dPt>
            <c:idx val="3"/>
            <c:invertIfNegative val="0"/>
            <c:bubble3D val="1"/>
            <c:spPr>
              <a:solidFill>
                <a:srgbClr val="92D050"/>
              </a:solidFill>
              <a:ln w="25400">
                <a:noFill/>
              </a:ln>
              <a:effectLst/>
            </c:spPr>
            <c:extLst>
              <c:ext xmlns:c16="http://schemas.microsoft.com/office/drawing/2014/chart" uri="{C3380CC4-5D6E-409C-BE32-E72D297353CC}">
                <c16:uniqueId val="{00000008-05E9-41D0-A892-9106FBE6AD06}"/>
              </c:ext>
            </c:extLst>
          </c:dPt>
          <c:dPt>
            <c:idx val="4"/>
            <c:invertIfNegative val="0"/>
            <c:bubble3D val="1"/>
            <c:spPr>
              <a:solidFill>
                <a:srgbClr val="FFC000"/>
              </a:solidFill>
              <a:ln w="25400">
                <a:noFill/>
              </a:ln>
              <a:effectLst/>
            </c:spPr>
            <c:extLst>
              <c:ext xmlns:c16="http://schemas.microsoft.com/office/drawing/2014/chart" uri="{C3380CC4-5D6E-409C-BE32-E72D297353CC}">
                <c16:uniqueId val="{0000000A-05E9-41D0-A892-9106FBE6AD06}"/>
              </c:ext>
            </c:extLst>
          </c:dPt>
          <c:dPt>
            <c:idx val="5"/>
            <c:invertIfNegative val="0"/>
            <c:bubble3D val="1"/>
            <c:spPr>
              <a:solidFill>
                <a:srgbClr val="0070C0"/>
              </a:solidFill>
              <a:ln w="25400">
                <a:noFill/>
              </a:ln>
              <a:effectLst/>
            </c:spPr>
            <c:extLst>
              <c:ext xmlns:c16="http://schemas.microsoft.com/office/drawing/2014/chart" uri="{C3380CC4-5D6E-409C-BE32-E72D297353CC}">
                <c16:uniqueId val="{0000000C-05E9-41D0-A892-9106FBE6AD06}"/>
              </c:ext>
            </c:extLst>
          </c:dPt>
          <c:yVal>
            <c:numRef>
              <c:f>Sheet1!$B$83:$G$83</c:f>
              <c:numCache>
                <c:formatCode>0.00</c:formatCode>
                <c:ptCount val="6"/>
                <c:pt idx="0">
                  <c:v>65.099999999999994</c:v>
                </c:pt>
                <c:pt idx="1">
                  <c:v>64.3</c:v>
                </c:pt>
                <c:pt idx="2">
                  <c:v>55.8</c:v>
                </c:pt>
                <c:pt idx="3">
                  <c:v>51.2</c:v>
                </c:pt>
                <c:pt idx="4">
                  <c:v>46.8</c:v>
                </c:pt>
                <c:pt idx="5">
                  <c:v>45.9</c:v>
                </c:pt>
              </c:numCache>
            </c:numRef>
          </c:yVal>
          <c:bubbleSize>
            <c:numLit>
              <c:formatCode>General</c:formatCode>
              <c:ptCount val="6"/>
              <c:pt idx="0">
                <c:v>1</c:v>
              </c:pt>
              <c:pt idx="1">
                <c:v>1</c:v>
              </c:pt>
              <c:pt idx="2">
                <c:v>1</c:v>
              </c:pt>
              <c:pt idx="3">
                <c:v>1</c:v>
              </c:pt>
              <c:pt idx="4">
                <c:v>1</c:v>
              </c:pt>
              <c:pt idx="5">
                <c:v>1</c:v>
              </c:pt>
            </c:numLit>
          </c:bubbleSize>
          <c:bubble3D val="1"/>
          <c:extLst>
            <c:ext xmlns:c16="http://schemas.microsoft.com/office/drawing/2014/chart" uri="{C3380CC4-5D6E-409C-BE32-E72D297353CC}">
              <c16:uniqueId val="{0000000D-05E9-41D0-A892-9106FBE6AD06}"/>
            </c:ext>
          </c:extLst>
        </c:ser>
        <c:dLbls>
          <c:showLegendKey val="0"/>
          <c:showVal val="0"/>
          <c:showCatName val="0"/>
          <c:showSerName val="0"/>
          <c:showPercent val="0"/>
          <c:showBubbleSize val="0"/>
        </c:dLbls>
        <c:bubbleScale val="100"/>
        <c:showNegBubbles val="0"/>
        <c:axId val="1432854176"/>
        <c:axId val="1432856672"/>
      </c:bubbleChart>
      <c:valAx>
        <c:axId val="1432854176"/>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2856672"/>
        <c:crosses val="autoZero"/>
        <c:crossBetween val="midCat"/>
      </c:valAx>
      <c:valAx>
        <c:axId val="143285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2854176"/>
        <c:crosses val="autoZero"/>
        <c:crossBetween val="midCat"/>
      </c:valAx>
    </c:plotArea>
    <c:plotVisOnly val="1"/>
    <c:dispBlanksAs val="gap"/>
    <c:showDLblsOverMax val="0"/>
    <c:extLst/>
  </c:chart>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096-966E-461F-B08B-FE83BA3EE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5E426D0-39E3-44C1-AC9E-1F9E6AA5D3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890DA3-8B0F-4A58-A8C8-94437BC1B775}"/>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5" name="Footer Placeholder 4">
            <a:extLst>
              <a:ext uri="{FF2B5EF4-FFF2-40B4-BE49-F238E27FC236}">
                <a16:creationId xmlns:a16="http://schemas.microsoft.com/office/drawing/2014/main" id="{E66CC326-4289-4015-8CD4-B413AB1E96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058233-594B-4796-9F5F-D0E13A94B78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642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BDBC8-BB86-4F13-93F2-1430862B692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639FBF-5BC4-46F0-9A42-CAAC556BB0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90BBFE-66CA-4A7C-8BAB-E5EE059209E4}"/>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5" name="Footer Placeholder 4">
            <a:extLst>
              <a:ext uri="{FF2B5EF4-FFF2-40B4-BE49-F238E27FC236}">
                <a16:creationId xmlns:a16="http://schemas.microsoft.com/office/drawing/2014/main" id="{4CAF0124-CAD2-4132-90A3-28F8F3854A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36F3C-ACA8-410E-AEBD-0E630BE27EE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553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548C97-8106-4C79-99E3-0F0B79B572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72C51C-99A9-4A4D-A009-2CC1547042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E5AD0-0645-4B19-AC27-3D34C4B33F80}"/>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5" name="Footer Placeholder 4">
            <a:extLst>
              <a:ext uri="{FF2B5EF4-FFF2-40B4-BE49-F238E27FC236}">
                <a16:creationId xmlns:a16="http://schemas.microsoft.com/office/drawing/2014/main" id="{CE1B0F60-6FAC-47D8-9E0D-4F4B1CABCA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E32D30-3EA0-437F-B9DC-5182AD11323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54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67D9-6227-4144-A9BD-C29C346A08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C05BA-1F03-4982-B90E-D0BC62E319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BB9B4C-AB30-4116-A55F-B26DB9EE74AB}"/>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5" name="Footer Placeholder 4">
            <a:extLst>
              <a:ext uri="{FF2B5EF4-FFF2-40B4-BE49-F238E27FC236}">
                <a16:creationId xmlns:a16="http://schemas.microsoft.com/office/drawing/2014/main" id="{948A6FE9-06CC-4C8A-AB36-729128B420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71C18C-ECCC-4253-B6AB-24A41FA1161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386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668D-0B1A-4537-8B4B-F7CFB6B59A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DB9C22-FB80-41DD-A3C8-44D3A967A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4D9A99-2F3C-4CD1-A254-68BED02933EA}"/>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5" name="Footer Placeholder 4">
            <a:extLst>
              <a:ext uri="{FF2B5EF4-FFF2-40B4-BE49-F238E27FC236}">
                <a16:creationId xmlns:a16="http://schemas.microsoft.com/office/drawing/2014/main" id="{737E0654-0E2B-4383-8276-349A2CEB88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2D027E-2634-475D-93DD-3A72510AA88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782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58771-A6FD-4876-9A95-2291CBE4FE5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EF7D3E-A3A9-45C8-8D7C-6B0823AC45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4B3B3E-6F22-4D80-AF56-39723AFC65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6BE1FF-B896-4F86-8EEC-BE4C65602F4C}"/>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6" name="Footer Placeholder 5">
            <a:extLst>
              <a:ext uri="{FF2B5EF4-FFF2-40B4-BE49-F238E27FC236}">
                <a16:creationId xmlns:a16="http://schemas.microsoft.com/office/drawing/2014/main" id="{945298C4-84E8-4739-9EF9-8D57D3D15B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3663E2-648C-42BA-9E13-A6C8279E382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973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1D962-B82D-4F2D-9CF4-F2AFA0C6DBE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BF3610-3D97-4F0E-AEAF-26A1CF977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45AAE-56EA-4FA7-8A65-1F7DC1137C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E4370A-E463-47EC-9686-533CEC368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9E2C4D-7BE0-4766-A659-D226D001E6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7D4CF6-AE47-41D4-86BC-FB84A52CB974}"/>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8" name="Footer Placeholder 7">
            <a:extLst>
              <a:ext uri="{FF2B5EF4-FFF2-40B4-BE49-F238E27FC236}">
                <a16:creationId xmlns:a16="http://schemas.microsoft.com/office/drawing/2014/main" id="{6E4B49A6-ACF6-42CC-A4C6-9F3832BB4BD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262254D-4D1E-4F31-A9B9-74B02778053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4299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582D6-8437-4E22-9813-D5F10AFB16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98A00B-D59C-48A8-A8D4-DE252EC3D511}"/>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4" name="Footer Placeholder 3">
            <a:extLst>
              <a:ext uri="{FF2B5EF4-FFF2-40B4-BE49-F238E27FC236}">
                <a16:creationId xmlns:a16="http://schemas.microsoft.com/office/drawing/2014/main" id="{16A43729-A616-4121-B658-0C390BD5DA4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1F6B29D-64A7-4E9A-AD73-177E7CE84B8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436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863E4-B619-4056-B7B3-831EA3791A1A}"/>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3" name="Footer Placeholder 2">
            <a:extLst>
              <a:ext uri="{FF2B5EF4-FFF2-40B4-BE49-F238E27FC236}">
                <a16:creationId xmlns:a16="http://schemas.microsoft.com/office/drawing/2014/main" id="{BDB61F25-8182-4881-98AF-EB6123FA10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BC2D715-D9C3-46A0-81F4-D0A4ECAEC9E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903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BFD06-CB13-4164-88F2-9940B8A5B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25A890-C865-404C-8385-2B7061B3AB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E919D2C-93B2-4566-BCE5-C4B90D1BA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6732E6-A698-4120-8C33-08912A95E10C}"/>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6" name="Footer Placeholder 5">
            <a:extLst>
              <a:ext uri="{FF2B5EF4-FFF2-40B4-BE49-F238E27FC236}">
                <a16:creationId xmlns:a16="http://schemas.microsoft.com/office/drawing/2014/main" id="{17E3E129-BA66-48D1-8D19-E9AAA71009E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072EB8-452A-476B-B2F7-053EC9C5109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912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3F84-2204-4009-9A51-A15F89DD0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CC68E7-5742-4FBB-AC04-371D726624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744321-3C0D-4BB8-842E-71A1292F1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4A3584-705F-4575-8007-2D116E2D9113}"/>
              </a:ext>
            </a:extLst>
          </p:cNvPr>
          <p:cNvSpPr>
            <a:spLocks noGrp="1"/>
          </p:cNvSpPr>
          <p:nvPr>
            <p:ph type="dt" sz="half" idx="10"/>
          </p:nvPr>
        </p:nvSpPr>
        <p:spPr/>
        <p:txBody>
          <a:bodyPr/>
          <a:lstStyle/>
          <a:p>
            <a:fld id="{48A87A34-81AB-432B-8DAE-1953F412C126}" type="datetimeFigureOut">
              <a:rPr lang="en-US" smtClean="0"/>
              <a:t>2/1/2023</a:t>
            </a:fld>
            <a:endParaRPr lang="en-US" dirty="0"/>
          </a:p>
        </p:txBody>
      </p:sp>
      <p:sp>
        <p:nvSpPr>
          <p:cNvPr id="6" name="Footer Placeholder 5">
            <a:extLst>
              <a:ext uri="{FF2B5EF4-FFF2-40B4-BE49-F238E27FC236}">
                <a16:creationId xmlns:a16="http://schemas.microsoft.com/office/drawing/2014/main" id="{9836906F-E8D6-41D7-A7F5-F2F3363F79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FED4BF5-6E59-41C9-9FA3-55B5117D8E8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1785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0D7EF8-67B1-4322-B129-59DA0738F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EF1EE9-DE72-4A40-8076-ECC4735B9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E02264-4F94-45A1-9511-E2B0576245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2/1/2023</a:t>
            </a:fld>
            <a:endParaRPr lang="en-US" dirty="0"/>
          </a:p>
        </p:txBody>
      </p:sp>
      <p:sp>
        <p:nvSpPr>
          <p:cNvPr id="5" name="Footer Placeholder 4">
            <a:extLst>
              <a:ext uri="{FF2B5EF4-FFF2-40B4-BE49-F238E27FC236}">
                <a16:creationId xmlns:a16="http://schemas.microsoft.com/office/drawing/2014/main" id="{EC5394AB-FF41-475C-85F3-5C2AAB8703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8AFD13F-3A37-49AF-9216-1FD541069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9164455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370C-7BBB-47A1-8580-BF60E2730937}"/>
              </a:ext>
            </a:extLst>
          </p:cNvPr>
          <p:cNvSpPr>
            <a:spLocks noGrp="1"/>
          </p:cNvSpPr>
          <p:nvPr>
            <p:ph type="ctrTitle"/>
          </p:nvPr>
        </p:nvSpPr>
        <p:spPr>
          <a:xfrm>
            <a:off x="5532876" y="1290953"/>
            <a:ext cx="6030010" cy="4159149"/>
          </a:xfrm>
        </p:spPr>
        <p:txBody>
          <a:bodyPr vert="horz" lIns="91440" tIns="45720" rIns="91440" bIns="45720" rtlCol="0">
            <a:normAutofit/>
          </a:bodyPr>
          <a:lstStyle/>
          <a:p>
            <a:br>
              <a:rPr lang="en-US" sz="3200" b="1" kern="1200" dirty="0">
                <a:latin typeface="+mj-lt"/>
                <a:ea typeface="+mj-ea"/>
                <a:cs typeface="+mj-cs"/>
              </a:rPr>
            </a:br>
            <a:br>
              <a:rPr lang="en-US" sz="3200" b="1" kern="1200" dirty="0">
                <a:latin typeface="+mj-lt"/>
                <a:ea typeface="+mj-ea"/>
                <a:cs typeface="+mj-cs"/>
              </a:rPr>
            </a:br>
            <a:endParaRPr lang="en-US" sz="3200" b="1" kern="1200" dirty="0">
              <a:latin typeface="+mj-lt"/>
              <a:ea typeface="+mj-ea"/>
              <a:cs typeface="+mj-cs"/>
            </a:endParaRPr>
          </a:p>
        </p:txBody>
      </p:sp>
      <p:sp>
        <p:nvSpPr>
          <p:cNvPr id="100" name="Freeform: Shape 9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cintosh HD:Users:sandra:Dropbox:EPO:Admin-HR:Social media-marketing:EPO copy.pdf">
            <a:extLst>
              <a:ext uri="{FF2B5EF4-FFF2-40B4-BE49-F238E27FC236}">
                <a16:creationId xmlns:a16="http://schemas.microsoft.com/office/drawing/2014/main" id="{F9097DDB-3A08-469B-AECF-74E280AA4B5A}"/>
              </a:ext>
            </a:extLst>
          </p:cNvPr>
          <p:cNvPicPr/>
          <p:nvPr/>
        </p:nvPicPr>
        <p:blipFill rotWithShape="1">
          <a:blip r:embed="rId2">
            <a:extLst>
              <a:ext uri="{28A0092B-C50C-407E-A947-70E740481C1C}">
                <a14:useLocalDpi xmlns:a14="http://schemas.microsoft.com/office/drawing/2010/main" val="0"/>
              </a:ext>
            </a:extLst>
          </a:blip>
          <a:srcRect l="6502" t="18803" r="6807" b="18809"/>
          <a:stretch/>
        </p:blipFill>
        <p:spPr bwMode="auto">
          <a:xfrm>
            <a:off x="185738" y="2104664"/>
            <a:ext cx="4529137" cy="2585996"/>
          </a:xfrm>
          <a:prstGeom prst="rect">
            <a:avLst/>
          </a:prstGeom>
          <a:noFill/>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104" name="Freeform: Shape 10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E18923EE-01A4-4E6C-9083-E612FAFA83B8}"/>
              </a:ext>
            </a:extLst>
          </p:cNvPr>
          <p:cNvSpPr txBox="1"/>
          <p:nvPr/>
        </p:nvSpPr>
        <p:spPr>
          <a:xfrm>
            <a:off x="4298461" y="1505396"/>
            <a:ext cx="7627816" cy="3847207"/>
          </a:xfrm>
          <a:prstGeom prst="rect">
            <a:avLst/>
          </a:prstGeom>
          <a:noFill/>
        </p:spPr>
        <p:txBody>
          <a:bodyPr wrap="square">
            <a:spAutoFit/>
          </a:bodyPr>
          <a:lstStyle/>
          <a:p>
            <a:pPr algn="ctr"/>
            <a:r>
              <a:rPr lang="en-GB" sz="4400" b="1" dirty="0"/>
              <a:t>EPO Anniversary Event:</a:t>
            </a:r>
          </a:p>
          <a:p>
            <a:pPr algn="ctr"/>
            <a:r>
              <a:rPr lang="en-GB" sz="4400" b="1" dirty="0"/>
              <a:t>The State of Electoral Hostility</a:t>
            </a:r>
          </a:p>
          <a:p>
            <a:pPr algn="ctr"/>
            <a:r>
              <a:rPr lang="en-GB" sz="4400" b="1" dirty="0"/>
              <a:t>---</a:t>
            </a:r>
          </a:p>
          <a:p>
            <a:pPr algn="ctr"/>
            <a:r>
              <a:rPr lang="en-GB" sz="2800" b="1" dirty="0"/>
              <a:t>Houses of Parliament </a:t>
            </a:r>
          </a:p>
          <a:p>
            <a:pPr algn="ctr"/>
            <a:r>
              <a:rPr lang="en-GB" sz="2800" b="1" dirty="0"/>
              <a:t>2 February 2023</a:t>
            </a:r>
          </a:p>
          <a:p>
            <a:pPr algn="ctr"/>
            <a:endParaRPr lang="en-GB" sz="2800" b="1" dirty="0"/>
          </a:p>
          <a:p>
            <a:pPr algn="ctr"/>
            <a:r>
              <a:rPr lang="en-GB" sz="2800" b="1" dirty="0"/>
              <a:t>Michael Bruter</a:t>
            </a:r>
          </a:p>
        </p:txBody>
      </p:sp>
    </p:spTree>
    <p:extLst>
      <p:ext uri="{BB962C8B-B14F-4D97-AF65-F5344CB8AC3E}">
        <p14:creationId xmlns:p14="http://schemas.microsoft.com/office/powerpoint/2010/main" val="115211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fontScale="90000"/>
          </a:bodyPr>
          <a:lstStyle/>
          <a:p>
            <a:r>
              <a:rPr lang="en-US" sz="6000" b="1" kern="1200" dirty="0">
                <a:latin typeface="+mj-lt"/>
                <a:ea typeface="+mj-ea"/>
                <a:cs typeface="+mj-cs"/>
              </a:rPr>
              <a:t>Perceived evolution of hostility</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sp>
        <p:nvSpPr>
          <p:cNvPr id="8" name="Content Placeholder 7">
            <a:extLst>
              <a:ext uri="{FF2B5EF4-FFF2-40B4-BE49-F238E27FC236}">
                <a16:creationId xmlns:a16="http://schemas.microsoft.com/office/drawing/2014/main" id="{3D14B768-9FDA-225B-6706-35CB4D7D11F4}"/>
              </a:ext>
            </a:extLst>
          </p:cNvPr>
          <p:cNvSpPr>
            <a:spLocks noGrp="1"/>
          </p:cNvSpPr>
          <p:nvPr>
            <p:ph idx="1"/>
          </p:nvPr>
        </p:nvSpPr>
        <p:spPr/>
        <p:txBody>
          <a:bodyPr/>
          <a:lstStyle/>
          <a:p>
            <a:pPr marL="0" indent="0">
              <a:buNone/>
            </a:pPr>
            <a:r>
              <a:rPr lang="en-GB" dirty="0"/>
              <a:t> Citizens see electoral hostility as significantly deteriorating (4.16 in South Africa to 5.47 in the US)</a:t>
            </a:r>
          </a:p>
          <a:p>
            <a:pPr marL="0" indent="0">
              <a:buNone/>
            </a:pPr>
            <a:endParaRPr lang="en-GB" dirty="0"/>
          </a:p>
        </p:txBody>
      </p:sp>
      <p:graphicFrame>
        <p:nvGraphicFramePr>
          <p:cNvPr id="11" name="Chart 10">
            <a:extLst>
              <a:ext uri="{FF2B5EF4-FFF2-40B4-BE49-F238E27FC236}">
                <a16:creationId xmlns:a16="http://schemas.microsoft.com/office/drawing/2014/main" id="{1B98EA35-F609-D7B8-C312-2AECBC10B2FA}"/>
              </a:ext>
            </a:extLst>
          </p:cNvPr>
          <p:cNvGraphicFramePr>
            <a:graphicFrameLocks/>
          </p:cNvGraphicFramePr>
          <p:nvPr>
            <p:extLst>
              <p:ext uri="{D42A27DB-BD31-4B8C-83A1-F6EECF244321}">
                <p14:modId xmlns:p14="http://schemas.microsoft.com/office/powerpoint/2010/main" val="3139718872"/>
              </p:ext>
            </p:extLst>
          </p:nvPr>
        </p:nvGraphicFramePr>
        <p:xfrm>
          <a:off x="838200" y="2678135"/>
          <a:ext cx="10869246" cy="5166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7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a:bodyPr>
          <a:lstStyle/>
          <a:p>
            <a:r>
              <a:rPr lang="en-US" sz="6000" b="1" kern="1200" dirty="0">
                <a:latin typeface="+mj-lt"/>
                <a:ea typeface="+mj-ea"/>
                <a:cs typeface="+mj-cs"/>
              </a:rPr>
              <a:t>Who is blamed for hostility?</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sp>
        <p:nvSpPr>
          <p:cNvPr id="4" name="Content Placeholder 3">
            <a:extLst>
              <a:ext uri="{FF2B5EF4-FFF2-40B4-BE49-F238E27FC236}">
                <a16:creationId xmlns:a16="http://schemas.microsoft.com/office/drawing/2014/main" id="{4AF2CEE6-4FD4-55FE-3F88-05E38BD0F053}"/>
              </a:ext>
            </a:extLst>
          </p:cNvPr>
          <p:cNvSpPr>
            <a:spLocks noGrp="1"/>
          </p:cNvSpPr>
          <p:nvPr>
            <p:ph idx="1"/>
          </p:nvPr>
        </p:nvSpPr>
        <p:spPr>
          <a:xfrm>
            <a:off x="838199" y="1825624"/>
            <a:ext cx="11244385" cy="4788647"/>
          </a:xfrm>
        </p:spPr>
        <p:txBody>
          <a:bodyPr/>
          <a:lstStyle/>
          <a:p>
            <a:pPr marL="0" indent="0">
              <a:buNone/>
            </a:pPr>
            <a:r>
              <a:rPr lang="en-GB" sz="2000" dirty="0"/>
              <a:t>Citizens primarily blame both extremist (6.49) and mainstream (6.27) politicians for hostility. However, they also blame both opposite (5.49) and like-minded (4.92) voters and to an extent even themselves (4.40)</a:t>
            </a:r>
          </a:p>
          <a:p>
            <a:pPr marL="0" indent="0">
              <a:buNone/>
            </a:pPr>
            <a:endParaRPr lang="en-GB" dirty="0"/>
          </a:p>
        </p:txBody>
      </p:sp>
      <p:graphicFrame>
        <p:nvGraphicFramePr>
          <p:cNvPr id="5" name="Chart 4">
            <a:extLst>
              <a:ext uri="{FF2B5EF4-FFF2-40B4-BE49-F238E27FC236}">
                <a16:creationId xmlns:a16="http://schemas.microsoft.com/office/drawing/2014/main" id="{4731A1D8-4A87-E3F6-5C8D-C32E3D3A3C85}"/>
              </a:ext>
            </a:extLst>
          </p:cNvPr>
          <p:cNvGraphicFramePr>
            <a:graphicFrameLocks/>
          </p:cNvGraphicFramePr>
          <p:nvPr>
            <p:extLst>
              <p:ext uri="{D42A27DB-BD31-4B8C-83A1-F6EECF244321}">
                <p14:modId xmlns:p14="http://schemas.microsoft.com/office/powerpoint/2010/main" val="266106557"/>
              </p:ext>
            </p:extLst>
          </p:nvPr>
        </p:nvGraphicFramePr>
        <p:xfrm>
          <a:off x="971654" y="2528741"/>
          <a:ext cx="10515600" cy="4240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045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4" y="365760"/>
            <a:ext cx="8647314" cy="1188720"/>
          </a:xfrm>
        </p:spPr>
        <p:txBody>
          <a:bodyPr vert="horz" lIns="91440" tIns="45720" rIns="91440" bIns="45720" rtlCol="0">
            <a:normAutofit fontScale="90000"/>
          </a:bodyPr>
          <a:lstStyle/>
          <a:p>
            <a:r>
              <a:rPr lang="en-US" sz="6000" b="1" kern="1200" dirty="0">
                <a:latin typeface="+mj-lt"/>
                <a:ea typeface="+mj-ea"/>
                <a:cs typeface="+mj-cs"/>
              </a:rPr>
              <a:t>What does hostility mean in real life?</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560070" y="1836615"/>
            <a:ext cx="11510010" cy="4895655"/>
          </a:xfrm>
        </p:spPr>
        <p:txBody>
          <a:bodyPr anchor="t">
            <a:normAutofit/>
          </a:bodyPr>
          <a:lstStyle/>
          <a:p>
            <a:pPr marL="0" indent="0">
              <a:buNone/>
            </a:pPr>
            <a:r>
              <a:rPr lang="en-GB" sz="2400" dirty="0"/>
              <a:t>  Hostility can translate into attitudinal (e.g. dismissive: 68.7%, 68.6% angry) and behavioural (e.g. insults: 61.1% or even threats: 44.2%) reactions.</a:t>
            </a:r>
          </a:p>
          <a:p>
            <a:pPr marL="0" indent="0">
              <a:buNone/>
            </a:pPr>
            <a:endParaRPr lang="en-GB" sz="2400" dirty="0"/>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graphicFrame>
        <p:nvGraphicFramePr>
          <p:cNvPr id="3" name="Chart 2">
            <a:extLst>
              <a:ext uri="{FF2B5EF4-FFF2-40B4-BE49-F238E27FC236}">
                <a16:creationId xmlns:a16="http://schemas.microsoft.com/office/drawing/2014/main" id="{803C53A0-7D65-8E3F-F5DC-CF0FB4317B35}"/>
              </a:ext>
            </a:extLst>
          </p:cNvPr>
          <p:cNvGraphicFramePr>
            <a:graphicFrameLocks/>
          </p:cNvGraphicFramePr>
          <p:nvPr>
            <p:extLst>
              <p:ext uri="{D42A27DB-BD31-4B8C-83A1-F6EECF244321}">
                <p14:modId xmlns:p14="http://schemas.microsoft.com/office/powerpoint/2010/main" val="3325289402"/>
              </p:ext>
            </p:extLst>
          </p:nvPr>
        </p:nvGraphicFramePr>
        <p:xfrm>
          <a:off x="914400" y="2472708"/>
          <a:ext cx="11097845" cy="4404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64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4" y="365760"/>
            <a:ext cx="8647314" cy="1188720"/>
          </a:xfrm>
        </p:spPr>
        <p:txBody>
          <a:bodyPr vert="horz" lIns="91440" tIns="45720" rIns="91440" bIns="45720" rtlCol="0">
            <a:normAutofit/>
          </a:bodyPr>
          <a:lstStyle/>
          <a:p>
            <a:r>
              <a:rPr lang="en-US" sz="4800" b="1" dirty="0"/>
              <a:t>Social consequences of hostility</a:t>
            </a:r>
            <a:endParaRPr lang="en-US" sz="4800" b="1" kern="1200" dirty="0">
              <a:latin typeface="+mj-lt"/>
              <a:ea typeface="+mj-ea"/>
              <a:cs typeface="+mj-cs"/>
            </a:endParaRP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560070" y="1836615"/>
            <a:ext cx="11510010" cy="4895655"/>
          </a:xfrm>
        </p:spPr>
        <p:txBody>
          <a:bodyPr anchor="t">
            <a:normAutofit/>
          </a:bodyPr>
          <a:lstStyle/>
          <a:p>
            <a:pPr marL="0" indent="0">
              <a:buNone/>
            </a:pPr>
            <a:r>
              <a:rPr lang="en-GB" sz="2400" dirty="0"/>
              <a:t>    People consider ostracising others due to electoral differences. 38% would consider no longer inviting them for dinner, 37.7% never speaking again, 31.1% physical fight</a:t>
            </a:r>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graphicFrame>
        <p:nvGraphicFramePr>
          <p:cNvPr id="4" name="Chart 3">
            <a:extLst>
              <a:ext uri="{FF2B5EF4-FFF2-40B4-BE49-F238E27FC236}">
                <a16:creationId xmlns:a16="http://schemas.microsoft.com/office/drawing/2014/main" id="{64413172-4816-8C08-B3D8-5DF14C020185}"/>
              </a:ext>
            </a:extLst>
          </p:cNvPr>
          <p:cNvGraphicFramePr>
            <a:graphicFrameLocks/>
          </p:cNvGraphicFramePr>
          <p:nvPr>
            <p:extLst>
              <p:ext uri="{D42A27DB-BD31-4B8C-83A1-F6EECF244321}">
                <p14:modId xmlns:p14="http://schemas.microsoft.com/office/powerpoint/2010/main" val="4083046153"/>
              </p:ext>
            </p:extLst>
          </p:nvPr>
        </p:nvGraphicFramePr>
        <p:xfrm>
          <a:off x="1071562" y="2417020"/>
          <a:ext cx="10276376" cy="4440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742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4" y="365760"/>
            <a:ext cx="8647314" cy="1188720"/>
          </a:xfrm>
        </p:spPr>
        <p:txBody>
          <a:bodyPr vert="horz" lIns="91440" tIns="45720" rIns="91440" bIns="45720" rtlCol="0">
            <a:normAutofit/>
          </a:bodyPr>
          <a:lstStyle/>
          <a:p>
            <a:r>
              <a:rPr lang="en-US" sz="4800" b="1" dirty="0"/>
              <a:t>Political consequences of hostility</a:t>
            </a:r>
            <a:endParaRPr lang="en-US" sz="4800" b="1" kern="1200" dirty="0">
              <a:latin typeface="+mj-lt"/>
              <a:ea typeface="+mj-ea"/>
              <a:cs typeface="+mj-cs"/>
            </a:endParaRP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560070" y="1836615"/>
            <a:ext cx="11510010" cy="4895655"/>
          </a:xfrm>
        </p:spPr>
        <p:txBody>
          <a:bodyPr anchor="t">
            <a:normAutofit/>
          </a:bodyPr>
          <a:lstStyle/>
          <a:p>
            <a:pPr marL="0" indent="0">
              <a:buNone/>
            </a:pPr>
            <a:r>
              <a:rPr lang="en-GB" sz="2400" dirty="0"/>
              <a:t>    Around half of citizens consider that those who vote for a party they don’t support should exclusively suffer the social, political and public service consequences of their vote</a:t>
            </a:r>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graphicFrame>
        <p:nvGraphicFramePr>
          <p:cNvPr id="3" name="Chart 2">
            <a:extLst>
              <a:ext uri="{FF2B5EF4-FFF2-40B4-BE49-F238E27FC236}">
                <a16:creationId xmlns:a16="http://schemas.microsoft.com/office/drawing/2014/main" id="{CB5B77C5-D01C-8491-780B-F41FE6497468}"/>
              </a:ext>
            </a:extLst>
          </p:cNvPr>
          <p:cNvGraphicFramePr>
            <a:graphicFrameLocks/>
          </p:cNvGraphicFramePr>
          <p:nvPr>
            <p:extLst>
              <p:ext uri="{D42A27DB-BD31-4B8C-83A1-F6EECF244321}">
                <p14:modId xmlns:p14="http://schemas.microsoft.com/office/powerpoint/2010/main" val="2071172297"/>
              </p:ext>
            </p:extLst>
          </p:nvPr>
        </p:nvGraphicFramePr>
        <p:xfrm>
          <a:off x="1344246" y="2524370"/>
          <a:ext cx="10019323" cy="43336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807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a:bodyPr>
          <a:lstStyle/>
          <a:p>
            <a:r>
              <a:rPr lang="en-US" sz="6000" b="1" kern="1200" dirty="0">
                <a:latin typeface="+mj-lt"/>
                <a:ea typeface="+mj-ea"/>
                <a:cs typeface="+mj-cs"/>
              </a:rPr>
              <a:t>The threat to solidarity</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703384" y="1774092"/>
            <a:ext cx="11366695" cy="4958178"/>
          </a:xfrm>
        </p:spPr>
        <p:txBody>
          <a:bodyPr anchor="t">
            <a:normAutofit/>
          </a:bodyPr>
          <a:lstStyle/>
          <a:p>
            <a:pPr marL="0" indent="0">
              <a:buNone/>
            </a:pPr>
            <a:r>
              <a:rPr lang="en-GB" sz="3200" dirty="0"/>
              <a:t>Across countries between half and 2/3 would resent paying taxes to protect opposite voters when affected by policies they voted for.</a:t>
            </a:r>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graphicFrame>
        <p:nvGraphicFramePr>
          <p:cNvPr id="3" name="Chart 2">
            <a:extLst>
              <a:ext uri="{FF2B5EF4-FFF2-40B4-BE49-F238E27FC236}">
                <a16:creationId xmlns:a16="http://schemas.microsoft.com/office/drawing/2014/main" id="{B1064C2E-97CF-E242-2387-E3F2C6C54511}"/>
              </a:ext>
            </a:extLst>
          </p:cNvPr>
          <p:cNvGraphicFramePr>
            <a:graphicFrameLocks/>
          </p:cNvGraphicFramePr>
          <p:nvPr>
            <p:extLst>
              <p:ext uri="{D42A27DB-BD31-4B8C-83A1-F6EECF244321}">
                <p14:modId xmlns:p14="http://schemas.microsoft.com/office/powerpoint/2010/main" val="1793009256"/>
              </p:ext>
            </p:extLst>
          </p:nvPr>
        </p:nvGraphicFramePr>
        <p:xfrm>
          <a:off x="412652" y="2899424"/>
          <a:ext cx="11366695" cy="45125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076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a:bodyPr>
          <a:lstStyle/>
          <a:p>
            <a:r>
              <a:rPr lang="en-US" sz="6000" b="1" kern="1200" dirty="0">
                <a:latin typeface="+mj-lt"/>
                <a:ea typeface="+mj-ea"/>
                <a:cs typeface="+mj-cs"/>
              </a:rPr>
              <a:t>The danger of hostility</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703384" y="1774092"/>
            <a:ext cx="11366695" cy="4958178"/>
          </a:xfrm>
        </p:spPr>
        <p:txBody>
          <a:bodyPr anchor="t">
            <a:normAutofit lnSpcReduction="10000"/>
          </a:bodyPr>
          <a:lstStyle/>
          <a:p>
            <a:pPr marL="0" indent="0">
              <a:buNone/>
            </a:pPr>
            <a:r>
              <a:rPr lang="en-GB" sz="2400" dirty="0"/>
              <a:t>    </a:t>
            </a:r>
          </a:p>
          <a:p>
            <a:pPr marL="0" indent="0">
              <a:buNone/>
            </a:pPr>
            <a:r>
              <a:rPr lang="en-GB" sz="3200" dirty="0"/>
              <a:t>Hostility can have very dangerous consequences:</a:t>
            </a:r>
          </a:p>
          <a:p>
            <a:pPr>
              <a:buFont typeface="Wingdings" panose="05000000000000000000" pitchFamily="2" charset="2"/>
              <a:buChar char="§"/>
            </a:pPr>
            <a:r>
              <a:rPr lang="en-GB" sz="3200" dirty="0"/>
              <a:t>It can threaten </a:t>
            </a:r>
            <a:r>
              <a:rPr lang="en-GB" sz="3200" b="1" dirty="0">
                <a:solidFill>
                  <a:srgbClr val="FF0000"/>
                </a:solidFill>
              </a:rPr>
              <a:t>DEMOCRATIC RESOLUTION </a:t>
            </a:r>
            <a:r>
              <a:rPr lang="en-GB" sz="3200" dirty="0"/>
              <a:t>– the sense that elections can bring closure to societal divisions;</a:t>
            </a:r>
          </a:p>
          <a:p>
            <a:pPr>
              <a:buFont typeface="Wingdings" panose="05000000000000000000" pitchFamily="2" charset="2"/>
              <a:buChar char="§"/>
            </a:pPr>
            <a:r>
              <a:rPr lang="en-GB" sz="3200" dirty="0"/>
              <a:t>It can threaten the willingness of citizens to engage in </a:t>
            </a:r>
            <a:r>
              <a:rPr lang="en-GB" sz="3200" b="1" dirty="0">
                <a:solidFill>
                  <a:srgbClr val="FF0000"/>
                </a:solidFill>
              </a:rPr>
              <a:t>SOLIDARITY</a:t>
            </a:r>
            <a:r>
              <a:rPr lang="en-GB" sz="3200" dirty="0"/>
              <a:t> with each other.</a:t>
            </a:r>
          </a:p>
          <a:p>
            <a:pPr>
              <a:buFont typeface="Wingdings" panose="05000000000000000000" pitchFamily="2" charset="2"/>
              <a:buChar char="§"/>
            </a:pPr>
            <a:r>
              <a:rPr lang="en-GB" sz="3200" dirty="0"/>
              <a:t>It can lead to </a:t>
            </a:r>
            <a:r>
              <a:rPr lang="en-GB" sz="3200" b="1" dirty="0">
                <a:solidFill>
                  <a:srgbClr val="FF0000"/>
                </a:solidFill>
              </a:rPr>
              <a:t>DEMOCRATIC FRUSTRATION </a:t>
            </a:r>
            <a:r>
              <a:rPr lang="en-GB" sz="3200" dirty="0"/>
              <a:t>(Harrison) </a:t>
            </a:r>
          </a:p>
          <a:p>
            <a:pPr>
              <a:buFont typeface="Wingdings" panose="05000000000000000000" pitchFamily="2" charset="2"/>
              <a:buChar char="§"/>
            </a:pPr>
            <a:r>
              <a:rPr lang="en-GB" sz="3200" dirty="0"/>
              <a:t>It can lead to </a:t>
            </a:r>
            <a:r>
              <a:rPr lang="en-GB" sz="3200" b="1" dirty="0">
                <a:solidFill>
                  <a:srgbClr val="FF0000"/>
                </a:solidFill>
              </a:rPr>
              <a:t>HOPELESSNESS</a:t>
            </a:r>
            <a:r>
              <a:rPr lang="en-GB" sz="3200" dirty="0"/>
              <a:t> (Bruter) – a highly disinhibiting emotion which can lead citizens to consider behaviours they do not believe are “solutions” themselves</a:t>
            </a:r>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spTree>
    <p:extLst>
      <p:ext uri="{BB962C8B-B14F-4D97-AF65-F5344CB8AC3E}">
        <p14:creationId xmlns:p14="http://schemas.microsoft.com/office/powerpoint/2010/main" val="379745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6255" y="2452683"/>
            <a:ext cx="8354290" cy="1800662"/>
          </a:xfrm>
        </p:spPr>
        <p:txBody>
          <a:bodyPr vert="horz" lIns="91440" tIns="45720" rIns="91440" bIns="45720" rtlCol="0" anchor="b">
            <a:noAutofit/>
          </a:bodyPr>
          <a:lstStyle/>
          <a:p>
            <a:pPr algn="ctr"/>
            <a:br>
              <a:rPr lang="en-US" sz="4800" b="1" dirty="0"/>
            </a:br>
            <a:r>
              <a:rPr lang="en-US" sz="4800" b="1" dirty="0"/>
              <a:t>Thank you!</a:t>
            </a:r>
            <a:br>
              <a:rPr lang="en-US" sz="4800" b="1" dirty="0"/>
            </a:br>
            <a:endParaRPr lang="en-US" sz="4800" dirty="0"/>
          </a:p>
        </p:txBody>
      </p:sp>
      <p:sp>
        <p:nvSpPr>
          <p:cNvPr id="33"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3">
            <a:extLst>
              <a:ext uri="{FF2B5EF4-FFF2-40B4-BE49-F238E27FC236}">
                <a16:creationId xmlns:a16="http://schemas.microsoft.com/office/drawing/2014/main" id="{58E8B408-4FA2-4516-9CC4-BE9D00327AFB}"/>
              </a:ext>
            </a:extLst>
          </p:cNvPr>
          <p:cNvPicPr>
            <a:picLocks noChangeAspect="1"/>
          </p:cNvPicPr>
          <p:nvPr/>
        </p:nvPicPr>
        <p:blipFill>
          <a:blip r:embed="rId2"/>
          <a:stretch>
            <a:fillRect/>
          </a:stretch>
        </p:blipFill>
        <p:spPr>
          <a:xfrm>
            <a:off x="9380321" y="1753395"/>
            <a:ext cx="1740319" cy="2624667"/>
          </a:xfrm>
          <a:prstGeom prst="rect">
            <a:avLst/>
          </a:prstGeom>
        </p:spPr>
      </p:pic>
      <p:sp>
        <p:nvSpPr>
          <p:cNvPr id="35"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C:\Users\Sarah\Downloads\EPO-email-narrow.jpg"/>
          <p:cNvPicPr/>
          <p:nvPr/>
        </p:nvPicPr>
        <p:blipFill>
          <a:blip r:embed="rId3">
            <a:extLst>
              <a:ext uri="{28A0092B-C50C-407E-A947-70E740481C1C}">
                <a14:useLocalDpi xmlns:a14="http://schemas.microsoft.com/office/drawing/2010/main" val="0"/>
              </a:ext>
            </a:extLst>
          </a:blip>
          <a:srcRect/>
          <a:stretch>
            <a:fillRect/>
          </a:stretch>
        </p:blipFill>
        <p:spPr bwMode="auto">
          <a:xfrm>
            <a:off x="8617591" y="266458"/>
            <a:ext cx="3568065" cy="1485900"/>
          </a:xfrm>
          <a:prstGeom prst="rect">
            <a:avLst/>
          </a:prstGeom>
          <a:noFill/>
          <a:ln>
            <a:noFill/>
          </a:ln>
        </p:spPr>
      </p:pic>
      <p:pic>
        <p:nvPicPr>
          <p:cNvPr id="8" name="Picture 7" descr="Macintosh HD:Users:sandra:Desktop:LOGO_ERC-FLAG_EU_.jpg"/>
          <p:cNvPicPr/>
          <p:nvPr/>
        </p:nvPicPr>
        <p:blipFill rotWithShape="1">
          <a:blip r:embed="rId4">
            <a:extLst>
              <a:ext uri="{28A0092B-C50C-407E-A947-70E740481C1C}">
                <a14:useLocalDpi xmlns:a14="http://schemas.microsoft.com/office/drawing/2010/main" val="0"/>
              </a:ext>
            </a:extLst>
          </a:blip>
          <a:srcRect l="3947" t="14897" r="5263" b="12477"/>
          <a:stretch/>
        </p:blipFill>
        <p:spPr bwMode="auto">
          <a:xfrm>
            <a:off x="7286240" y="4404275"/>
            <a:ext cx="2021840" cy="114300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pic>
        <p:nvPicPr>
          <p:cNvPr id="1026" name="Picture 2" descr="UKRI ESR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5589" y="5698205"/>
            <a:ext cx="30861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sign E:Documents:Claires Work:919_Templates:Word Templates:LSECol28%.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07410" y="4615730"/>
            <a:ext cx="2000250" cy="720090"/>
          </a:xfrm>
          <a:prstGeom prst="rect">
            <a:avLst/>
          </a:prstGeom>
          <a:noFill/>
          <a:ln>
            <a:noFill/>
          </a:ln>
        </p:spPr>
      </p:pic>
    </p:spTree>
    <p:extLst>
      <p:ext uri="{BB962C8B-B14F-4D97-AF65-F5344CB8AC3E}">
        <p14:creationId xmlns:p14="http://schemas.microsoft.com/office/powerpoint/2010/main" val="2302285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Autofit/>
          </a:bodyPr>
          <a:lstStyle/>
          <a:p>
            <a:endParaRPr lang="en-US" sz="4800" b="1" kern="1200" dirty="0">
              <a:latin typeface="+mj-lt"/>
              <a:ea typeface="+mj-ea"/>
              <a:cs typeface="+mj-cs"/>
            </a:endParaRP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pic>
        <p:nvPicPr>
          <p:cNvPr id="1028"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4752" y="7657604"/>
            <a:ext cx="2036738" cy="138045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US-POLITICS-ELECTION-TRUMP"/>
          <p:cNvSpPr>
            <a:spLocks noChangeAspect="1" noChangeArrowheads="1"/>
          </p:cNvSpPr>
          <p:nvPr/>
        </p:nvSpPr>
        <p:spPr bwMode="auto">
          <a:xfrm>
            <a:off x="8219696" y="6438583"/>
            <a:ext cx="152015" cy="1520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15780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Autofit/>
          </a:bodyPr>
          <a:lstStyle/>
          <a:p>
            <a:r>
              <a:rPr lang="en-US" sz="4800" b="1" kern="1200" dirty="0">
                <a:latin typeface="+mj-lt"/>
                <a:ea typeface="+mj-ea"/>
                <a:cs typeface="+mj-cs"/>
              </a:rPr>
              <a:t>EPO Election Studies and </a:t>
            </a:r>
            <a:br>
              <a:rPr lang="en-US" sz="4800" b="1" kern="1200" dirty="0">
                <a:latin typeface="+mj-lt"/>
                <a:ea typeface="+mj-ea"/>
                <a:cs typeface="+mj-cs"/>
              </a:rPr>
            </a:br>
            <a:r>
              <a:rPr lang="en-US" sz="4800" b="1" kern="1200" dirty="0">
                <a:latin typeface="+mj-lt"/>
                <a:ea typeface="+mj-ea"/>
                <a:cs typeface="+mj-cs"/>
              </a:rPr>
              <a:t>EPO-Opinium Hostility Barometer</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1177290" y="2002594"/>
            <a:ext cx="10458450" cy="4718246"/>
          </a:xfrm>
        </p:spPr>
        <p:txBody>
          <a:bodyPr anchor="t">
            <a:normAutofit fontScale="92500" lnSpcReduction="20000"/>
          </a:bodyPr>
          <a:lstStyle/>
          <a:p>
            <a:r>
              <a:rPr lang="en-GB" sz="2400" b="1" dirty="0">
                <a:solidFill>
                  <a:schemeClr val="accent1"/>
                </a:solidFill>
              </a:rPr>
              <a:t>Election studies</a:t>
            </a:r>
            <a:r>
              <a:rPr lang="en-GB" sz="2400" dirty="0"/>
              <a:t>: 27 countries including 7 core</a:t>
            </a:r>
          </a:p>
          <a:p>
            <a:r>
              <a:rPr lang="en-GB" sz="2400" dirty="0"/>
              <a:t>Core: Parallel surveys of general population and first time voters</a:t>
            </a:r>
          </a:p>
          <a:p>
            <a:r>
              <a:rPr lang="en-GB" sz="2400" dirty="0"/>
              <a:t>Core: Multi-year panel studies</a:t>
            </a:r>
          </a:p>
          <a:p>
            <a:r>
              <a:rPr lang="en-GB" sz="2400" dirty="0"/>
              <a:t>Open end, explicit, and implicit questions on hostility, frustration, atmosphere, emotions, memory, personality, behaviour, with separate ergonomics coding</a:t>
            </a:r>
          </a:p>
          <a:p>
            <a:r>
              <a:rPr lang="en-GB" sz="2400" dirty="0"/>
              <a:t>Typical samples 2,000 for general population + 500 first time voters survey</a:t>
            </a:r>
          </a:p>
          <a:p>
            <a:pPr marL="0" indent="0">
              <a:buNone/>
            </a:pPr>
            <a:endParaRPr lang="en-GB" sz="2400" dirty="0"/>
          </a:p>
          <a:p>
            <a:r>
              <a:rPr lang="en-GB" sz="2400" b="1" dirty="0">
                <a:solidFill>
                  <a:srgbClr val="FF0000"/>
                </a:solidFill>
              </a:rPr>
              <a:t>Hostility Barometer</a:t>
            </a:r>
            <a:r>
              <a:rPr lang="en-GB" sz="2400" dirty="0"/>
              <a:t>: Regular joint operation by EPO and Opinium </a:t>
            </a:r>
          </a:p>
          <a:p>
            <a:r>
              <a:rPr lang="en-GB" sz="2400" dirty="0"/>
              <a:t>UK: started May 2019, 7 waves so far</a:t>
            </a:r>
          </a:p>
          <a:p>
            <a:r>
              <a:rPr lang="en-GB" sz="2400" dirty="0"/>
              <a:t>US: started May 2020, 2 waves so far</a:t>
            </a:r>
          </a:p>
          <a:p>
            <a:r>
              <a:rPr lang="en-GB" sz="2400" dirty="0"/>
              <a:t>Mix of time series core + wave-specific modules (frustration, elections under </a:t>
            </a:r>
            <a:r>
              <a:rPr lang="en-GB" sz="2400" dirty="0" err="1"/>
              <a:t>covid</a:t>
            </a:r>
            <a:r>
              <a:rPr lang="en-GB" sz="2400" dirty="0"/>
              <a:t>, Christmas dinners, electoral ergonomics, </a:t>
            </a:r>
            <a:r>
              <a:rPr lang="en-GB" sz="2400" dirty="0" err="1"/>
              <a:t>etc</a:t>
            </a:r>
            <a:r>
              <a:rPr lang="en-GB" sz="2400" dirty="0"/>
              <a:t>)</a:t>
            </a:r>
          </a:p>
          <a:p>
            <a:r>
              <a:rPr lang="en-GB" sz="2400" dirty="0"/>
              <a:t>Typical samples 2,000 with panel study component</a:t>
            </a:r>
          </a:p>
          <a:p>
            <a:endParaRPr lang="en-GB" sz="2400" dirty="0"/>
          </a:p>
          <a:p>
            <a:endParaRPr lang="en-GB" sz="2400" dirty="0"/>
          </a:p>
        </p:txBody>
      </p:sp>
      <p:pic>
        <p:nvPicPr>
          <p:cNvPr id="8" name="Picture 7">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spTree>
    <p:extLst>
      <p:ext uri="{BB962C8B-B14F-4D97-AF65-F5344CB8AC3E}">
        <p14:creationId xmlns:p14="http://schemas.microsoft.com/office/powerpoint/2010/main" val="425679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a:bodyPr>
          <a:lstStyle/>
          <a:p>
            <a:r>
              <a:rPr lang="en-US" sz="6000" b="1" kern="1200" dirty="0">
                <a:latin typeface="+mj-lt"/>
                <a:ea typeface="+mj-ea"/>
                <a:cs typeface="+mj-cs"/>
              </a:rPr>
              <a:t>Overview</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160515" y="1709928"/>
            <a:ext cx="12031485" cy="4884836"/>
          </a:xfrm>
        </p:spPr>
        <p:txBody>
          <a:bodyPr anchor="t">
            <a:normAutofit/>
          </a:bodyPr>
          <a:lstStyle/>
          <a:p>
            <a:endParaRPr lang="en-GB" sz="2400" dirty="0"/>
          </a:p>
          <a:p>
            <a:pPr marL="0" indent="0">
              <a:buNone/>
            </a:pPr>
            <a:endParaRPr lang="en-GB" sz="2400" dirty="0"/>
          </a:p>
          <a:p>
            <a:pPr marL="0" indent="0">
              <a:buNone/>
            </a:pPr>
            <a:endParaRPr lang="en-GB" sz="2400" dirty="0"/>
          </a:p>
          <a:p>
            <a:pPr marL="0" indent="0">
              <a:buNone/>
            </a:pPr>
            <a:r>
              <a:rPr lang="en-GB" sz="3200" dirty="0"/>
              <a:t>Happy Global Elections Day!</a:t>
            </a:r>
          </a:p>
          <a:p>
            <a:pPr marL="0" indent="0">
              <a:buNone/>
            </a:pPr>
            <a:r>
              <a:rPr lang="en-GB" sz="3200" dirty="0"/>
              <a:t>Happy 3</a:t>
            </a:r>
            <a:r>
              <a:rPr lang="en-GB" sz="3200" baseline="30000" dirty="0"/>
              <a:t>rd</a:t>
            </a:r>
            <a:r>
              <a:rPr lang="en-GB" sz="3200" dirty="0"/>
              <a:t> EPO anniversary!</a:t>
            </a:r>
          </a:p>
          <a:p>
            <a:pPr marL="0" indent="0">
              <a:buNone/>
            </a:pPr>
            <a:r>
              <a:rPr lang="en-GB" sz="3200" dirty="0"/>
              <a:t>Thanks to our Chairs and guests</a:t>
            </a:r>
          </a:p>
          <a:p>
            <a:pPr marL="0" indent="0">
              <a:buNone/>
            </a:pPr>
            <a:r>
              <a:rPr lang="en-GB" sz="3200" dirty="0"/>
              <a:t>Thanks to the ERC and the ESRC</a:t>
            </a:r>
          </a:p>
          <a:p>
            <a:pPr marL="0" indent="0">
              <a:buNone/>
            </a:pPr>
            <a:r>
              <a:rPr lang="en-GB" sz="3200" dirty="0"/>
              <a:t>Celebrating ESRC Best International Impact Award</a:t>
            </a:r>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pic>
        <p:nvPicPr>
          <p:cNvPr id="9" name="Content Placeholder 3">
            <a:extLst>
              <a:ext uri="{FF2B5EF4-FFF2-40B4-BE49-F238E27FC236}">
                <a16:creationId xmlns:a16="http://schemas.microsoft.com/office/drawing/2014/main" id="{58E8B408-4FA2-4516-9CC4-BE9D00327AFB}"/>
              </a:ext>
            </a:extLst>
          </p:cNvPr>
          <p:cNvPicPr>
            <a:picLocks noChangeAspect="1"/>
          </p:cNvPicPr>
          <p:nvPr/>
        </p:nvPicPr>
        <p:blipFill>
          <a:blip r:embed="rId3"/>
          <a:stretch>
            <a:fillRect/>
          </a:stretch>
        </p:blipFill>
        <p:spPr>
          <a:xfrm>
            <a:off x="8597799" y="3951440"/>
            <a:ext cx="1290336" cy="1946023"/>
          </a:xfrm>
          <a:prstGeom prst="rect">
            <a:avLst/>
          </a:prstGeom>
        </p:spPr>
      </p:pic>
      <p:pic>
        <p:nvPicPr>
          <p:cNvPr id="10" name="Picture 9" descr="C:\Users\Sarah\Downloads\EPO-email-narrow.jpg"/>
          <p:cNvPicPr/>
          <p:nvPr/>
        </p:nvPicPr>
        <p:blipFill>
          <a:blip r:embed="rId4">
            <a:extLst>
              <a:ext uri="{28A0092B-C50C-407E-A947-70E740481C1C}">
                <a14:useLocalDpi xmlns:a14="http://schemas.microsoft.com/office/drawing/2010/main" val="0"/>
              </a:ext>
            </a:extLst>
          </a:blip>
          <a:srcRect/>
          <a:stretch>
            <a:fillRect/>
          </a:stretch>
        </p:blipFill>
        <p:spPr bwMode="auto">
          <a:xfrm>
            <a:off x="9091550" y="1779740"/>
            <a:ext cx="2915410" cy="1143000"/>
          </a:xfrm>
          <a:prstGeom prst="rect">
            <a:avLst/>
          </a:prstGeom>
          <a:noFill/>
          <a:ln>
            <a:noFill/>
          </a:ln>
        </p:spPr>
      </p:pic>
      <p:pic>
        <p:nvPicPr>
          <p:cNvPr id="13" name="Picture 12" descr="Macintosh HD:Users:sandra:Desktop:LOGO_ERC-FLAG_EU_.jpg"/>
          <p:cNvPicPr/>
          <p:nvPr/>
        </p:nvPicPr>
        <p:blipFill rotWithShape="1">
          <a:blip r:embed="rId5">
            <a:extLst>
              <a:ext uri="{28A0092B-C50C-407E-A947-70E740481C1C}">
                <a14:useLocalDpi xmlns:a14="http://schemas.microsoft.com/office/drawing/2010/main" val="0"/>
              </a:ext>
            </a:extLst>
          </a:blip>
          <a:srcRect l="3947" t="14897" r="5263" b="12477"/>
          <a:stretch/>
        </p:blipFill>
        <p:spPr bwMode="auto">
          <a:xfrm>
            <a:off x="10009645" y="4431875"/>
            <a:ext cx="2021840" cy="1143000"/>
          </a:xfrm>
          <a:prstGeom prst="rect">
            <a:avLst/>
          </a:prstGeom>
          <a:noFill/>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pic>
        <p:nvPicPr>
          <p:cNvPr id="14" name="Picture 2" descr="UKRI ESRC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7577" y="5953194"/>
            <a:ext cx="3109383" cy="7933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Design E:Documents:Claires Work:919_Templates:Word Templates:LSECol28%.t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19687" y="3017250"/>
            <a:ext cx="2487273" cy="839680"/>
          </a:xfrm>
          <a:prstGeom prst="rect">
            <a:avLst/>
          </a:prstGeom>
          <a:noFill/>
          <a:ln>
            <a:noFill/>
          </a:ln>
        </p:spPr>
      </p:pic>
    </p:spTree>
    <p:extLst>
      <p:ext uri="{BB962C8B-B14F-4D97-AF65-F5344CB8AC3E}">
        <p14:creationId xmlns:p14="http://schemas.microsoft.com/office/powerpoint/2010/main" val="375321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Autofit/>
          </a:bodyPr>
          <a:lstStyle/>
          <a:p>
            <a:r>
              <a:rPr lang="en-US" sz="4800" b="1" kern="1200" dirty="0">
                <a:latin typeface="+mj-lt"/>
                <a:ea typeface="+mj-ea"/>
                <a:cs typeface="+mj-cs"/>
              </a:rPr>
              <a:t>Methodology</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1177290" y="2002594"/>
            <a:ext cx="10458450" cy="4718246"/>
          </a:xfrm>
        </p:spPr>
        <p:txBody>
          <a:bodyPr anchor="t">
            <a:normAutofit/>
          </a:bodyPr>
          <a:lstStyle/>
          <a:p>
            <a:r>
              <a:rPr lang="en-GB" sz="3200" b="1" dirty="0">
                <a:solidFill>
                  <a:schemeClr val="accent1"/>
                </a:solidFill>
              </a:rPr>
              <a:t>Election studies</a:t>
            </a:r>
            <a:r>
              <a:rPr lang="en-GB" sz="2400" dirty="0"/>
              <a:t>: 27 countries including 7 core</a:t>
            </a:r>
          </a:p>
          <a:p>
            <a:r>
              <a:rPr lang="en-GB" sz="2400" dirty="0"/>
              <a:t>Core: Parallel surveys of general population and first time voters</a:t>
            </a:r>
          </a:p>
          <a:p>
            <a:r>
              <a:rPr lang="en-GB" sz="2400" dirty="0"/>
              <a:t>Open end, explicit, and implicit questions </a:t>
            </a:r>
          </a:p>
          <a:p>
            <a:r>
              <a:rPr lang="en-GB" sz="3200" b="1" dirty="0">
                <a:solidFill>
                  <a:srgbClr val="FF0000"/>
                </a:solidFill>
              </a:rPr>
              <a:t>Hostility Barometer</a:t>
            </a:r>
            <a:r>
              <a:rPr lang="en-GB" sz="3200" dirty="0"/>
              <a:t>: </a:t>
            </a:r>
            <a:r>
              <a:rPr lang="en-GB" sz="2400" dirty="0"/>
              <a:t>EPO and Opinium UK and US</a:t>
            </a:r>
          </a:p>
          <a:p>
            <a:r>
              <a:rPr lang="en-GB" sz="3200" b="1" dirty="0">
                <a:solidFill>
                  <a:srgbClr val="7030A0"/>
                </a:solidFill>
              </a:rPr>
              <a:t>Family focus groups</a:t>
            </a:r>
            <a:endParaRPr lang="en-GB" sz="3200" b="1" dirty="0">
              <a:solidFill>
                <a:srgbClr val="FF9900"/>
              </a:solidFill>
            </a:endParaRPr>
          </a:p>
          <a:p>
            <a:r>
              <a:rPr lang="en-GB" sz="3200" b="1" dirty="0">
                <a:solidFill>
                  <a:srgbClr val="FF9900"/>
                </a:solidFill>
              </a:rPr>
              <a:t>Individual interviews and first time voters interviews </a:t>
            </a:r>
          </a:p>
          <a:p>
            <a:r>
              <a:rPr lang="en-GB" sz="3200" b="1" dirty="0">
                <a:solidFill>
                  <a:srgbClr val="00B050"/>
                </a:solidFill>
              </a:rPr>
              <a:t>Experiments and quasi-experiments</a:t>
            </a:r>
          </a:p>
          <a:p>
            <a:r>
              <a:rPr lang="en-GB" sz="3200" b="1" dirty="0">
                <a:solidFill>
                  <a:srgbClr val="FB25F1"/>
                </a:solidFill>
              </a:rPr>
              <a:t>Coding of electoral atmosphere</a:t>
            </a:r>
          </a:p>
          <a:p>
            <a:endParaRPr lang="en-GB" sz="2400" b="1" dirty="0">
              <a:solidFill>
                <a:srgbClr val="00B050"/>
              </a:solidFill>
            </a:endParaRPr>
          </a:p>
          <a:p>
            <a:endParaRPr lang="en-GB" sz="2400" dirty="0"/>
          </a:p>
        </p:txBody>
      </p:sp>
      <p:pic>
        <p:nvPicPr>
          <p:cNvPr id="8" name="Picture 7">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spTree>
    <p:extLst>
      <p:ext uri="{BB962C8B-B14F-4D97-AF65-F5344CB8AC3E}">
        <p14:creationId xmlns:p14="http://schemas.microsoft.com/office/powerpoint/2010/main" val="67051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a:bodyPr>
          <a:lstStyle/>
          <a:p>
            <a:r>
              <a:rPr lang="en-US" sz="6000" b="1" kern="1200" dirty="0">
                <a:latin typeface="+mj-lt"/>
                <a:ea typeface="+mj-ea"/>
                <a:cs typeface="+mj-cs"/>
              </a:rPr>
              <a:t>Conceptual questions</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971654" y="1901952"/>
            <a:ext cx="11375756" cy="4589682"/>
          </a:xfrm>
        </p:spPr>
        <p:txBody>
          <a:bodyPr anchor="t">
            <a:normAutofit fontScale="92500"/>
          </a:bodyPr>
          <a:lstStyle/>
          <a:p>
            <a:pPr marL="0" indent="0">
              <a:buNone/>
            </a:pPr>
            <a:endParaRPr lang="en-GB" sz="2400" dirty="0"/>
          </a:p>
          <a:p>
            <a:r>
              <a:rPr lang="en-GB" sz="3600" dirty="0"/>
              <a:t>What is electoral hostility? (and what is it not)</a:t>
            </a:r>
          </a:p>
          <a:p>
            <a:r>
              <a:rPr lang="en-GB" sz="3600" dirty="0"/>
              <a:t>How widespread is it and how is it evolving?</a:t>
            </a:r>
          </a:p>
          <a:p>
            <a:r>
              <a:rPr lang="en-GB" sz="3600" dirty="0"/>
              <a:t>How does it translate in people’s every day life?</a:t>
            </a:r>
          </a:p>
          <a:p>
            <a:r>
              <a:rPr lang="en-GB" sz="3600" dirty="0"/>
              <a:t>Who do citizens blame for it?</a:t>
            </a:r>
          </a:p>
          <a:p>
            <a:r>
              <a:rPr lang="en-GB" sz="3600" dirty="0"/>
              <a:t>What are the political and societal consequences of hostility?</a:t>
            </a:r>
          </a:p>
          <a:p>
            <a:r>
              <a:rPr lang="en-GB" sz="3600" dirty="0"/>
              <a:t>What are the risks of hostility in terms of social cohesion, solidarity, and hopelessness?</a:t>
            </a:r>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spTree>
    <p:extLst>
      <p:ext uri="{BB962C8B-B14F-4D97-AF65-F5344CB8AC3E}">
        <p14:creationId xmlns:p14="http://schemas.microsoft.com/office/powerpoint/2010/main" val="151022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a:bodyPr>
          <a:lstStyle/>
          <a:p>
            <a:r>
              <a:rPr lang="en-US" sz="6000" b="1" kern="1200" dirty="0">
                <a:latin typeface="+mj-lt"/>
                <a:ea typeface="+mj-ea"/>
                <a:cs typeface="+mj-cs"/>
              </a:rPr>
              <a:t>What is hostility?</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560070" y="2000738"/>
            <a:ext cx="11510010" cy="4731532"/>
          </a:xfrm>
        </p:spPr>
        <p:txBody>
          <a:bodyPr anchor="t">
            <a:normAutofit fontScale="92500" lnSpcReduction="10000"/>
          </a:bodyPr>
          <a:lstStyle/>
          <a:p>
            <a:endParaRPr lang="en-GB" sz="2400" dirty="0"/>
          </a:p>
          <a:p>
            <a:r>
              <a:rPr lang="en-GB" sz="2400" dirty="0"/>
              <a:t>Hostility grows on an identity “triangle” based on our perceptions of others, of how we think others see us (mirror perceptions) and perceptions of how society works and how it is evolving.</a:t>
            </a:r>
          </a:p>
          <a:p>
            <a:r>
              <a:rPr lang="en-GB" sz="2400" dirty="0"/>
              <a:t>Hostility is not polarization</a:t>
            </a:r>
          </a:p>
          <a:p>
            <a:r>
              <a:rPr lang="en-GB" sz="2400" dirty="0"/>
              <a:t>Hostility goes beyond partisanship, polarisation, or issues. It is about incompatible moral perceptions and visions of what society is and should be. It is unlikely to go anywhere in either the US or UK</a:t>
            </a:r>
          </a:p>
          <a:p>
            <a:r>
              <a:rPr lang="en-GB" sz="2400" dirty="0"/>
              <a:t>Hostility is a cycle of perpetually deteriorating emotions: it gets worse unless it gets better</a:t>
            </a:r>
          </a:p>
          <a:p>
            <a:r>
              <a:rPr lang="en-GB" sz="2400" dirty="0"/>
              <a:t>Hostility can translate into attitudinal and behavioural (e.g. unfriending, insults, or even threats or physical violence) reactions</a:t>
            </a:r>
          </a:p>
          <a:p>
            <a:r>
              <a:rPr lang="en-GB" sz="2400" dirty="0"/>
              <a:t>Hostility can lead to democratic frustration (Harrison) and hopelessness (Bruter)</a:t>
            </a:r>
          </a:p>
          <a:p>
            <a:r>
              <a:rPr lang="en-GB" sz="2400" dirty="0"/>
              <a:t> Hopelessness is a terrifyingly disinhibiting: “things are so bad they probably can’t get worse anyway” opens every dangerous door</a:t>
            </a:r>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spTree>
    <p:extLst>
      <p:ext uri="{BB962C8B-B14F-4D97-AF65-F5344CB8AC3E}">
        <p14:creationId xmlns:p14="http://schemas.microsoft.com/office/powerpoint/2010/main" val="414351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a:bodyPr>
          <a:lstStyle/>
          <a:p>
            <a:r>
              <a:rPr lang="en-US" sz="6000" b="1" kern="1200" dirty="0">
                <a:latin typeface="+mj-lt"/>
                <a:ea typeface="+mj-ea"/>
                <a:cs typeface="+mj-cs"/>
              </a:rPr>
              <a:t>What is hostility?</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1039446" y="1901952"/>
            <a:ext cx="11030634" cy="4830318"/>
          </a:xfrm>
        </p:spPr>
        <p:txBody>
          <a:bodyPr anchor="t">
            <a:normAutofit/>
          </a:bodyPr>
          <a:lstStyle/>
          <a:p>
            <a:pPr marL="0" indent="0">
              <a:buNone/>
            </a:pPr>
            <a:r>
              <a:rPr lang="en-GB" sz="2400" dirty="0"/>
              <a:t>Hostility grows on an identity “triangle” based on our perceptions of others, of how we think others see us (mirror perceptions) and perceptions of how society works and how it is evolving</a:t>
            </a:r>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sp>
        <p:nvSpPr>
          <p:cNvPr id="3" name="Oval 2">
            <a:extLst>
              <a:ext uri="{FF2B5EF4-FFF2-40B4-BE49-F238E27FC236}">
                <a16:creationId xmlns:a16="http://schemas.microsoft.com/office/drawing/2014/main" id="{6028A9D1-30E9-522D-4B83-6BDD5E271EFD}"/>
              </a:ext>
            </a:extLst>
          </p:cNvPr>
          <p:cNvSpPr/>
          <p:nvPr/>
        </p:nvSpPr>
        <p:spPr>
          <a:xfrm>
            <a:off x="3898564" y="4403627"/>
            <a:ext cx="2438400" cy="2391508"/>
          </a:xfrm>
          <a:prstGeom prst="ellipse">
            <a:avLst/>
          </a:prstGeom>
          <a:gradFill>
            <a:gsLst>
              <a:gs pos="0">
                <a:srgbClr val="FF0000">
                  <a:alpha val="20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PERCEPTIONS OF OTHERS</a:t>
            </a:r>
          </a:p>
        </p:txBody>
      </p:sp>
      <p:sp>
        <p:nvSpPr>
          <p:cNvPr id="4" name="Oval 3">
            <a:extLst>
              <a:ext uri="{FF2B5EF4-FFF2-40B4-BE49-F238E27FC236}">
                <a16:creationId xmlns:a16="http://schemas.microsoft.com/office/drawing/2014/main" id="{90BD1E32-7E1B-3D74-061F-66B0B0364025}"/>
              </a:ext>
            </a:extLst>
          </p:cNvPr>
          <p:cNvSpPr/>
          <p:nvPr/>
        </p:nvSpPr>
        <p:spPr>
          <a:xfrm>
            <a:off x="4970585" y="2945716"/>
            <a:ext cx="2438400" cy="2391508"/>
          </a:xfrm>
          <a:prstGeom prst="ellipse">
            <a:avLst/>
          </a:prstGeom>
          <a:gradFill>
            <a:gsLst>
              <a:gs pos="0">
                <a:schemeClr val="bg2">
                  <a:lumMod val="75000"/>
                  <a:alpha val="2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MIRROR PERCEPTIONS</a:t>
            </a:r>
          </a:p>
        </p:txBody>
      </p:sp>
      <p:sp>
        <p:nvSpPr>
          <p:cNvPr id="5" name="Oval 4">
            <a:extLst>
              <a:ext uri="{FF2B5EF4-FFF2-40B4-BE49-F238E27FC236}">
                <a16:creationId xmlns:a16="http://schemas.microsoft.com/office/drawing/2014/main" id="{5AD3CD65-7AA8-B91F-E42B-3B93CB54A991}"/>
              </a:ext>
            </a:extLst>
          </p:cNvPr>
          <p:cNvSpPr/>
          <p:nvPr/>
        </p:nvSpPr>
        <p:spPr>
          <a:xfrm>
            <a:off x="6077119" y="4403627"/>
            <a:ext cx="2438400" cy="2391508"/>
          </a:xfrm>
          <a:prstGeom prst="ellipse">
            <a:avLst/>
          </a:prstGeom>
          <a:gradFill>
            <a:gsLst>
              <a:gs pos="0">
                <a:srgbClr val="FFC000">
                  <a:alpha val="20000"/>
                </a:srgbClr>
              </a:gs>
              <a:gs pos="97000">
                <a:schemeClr val="accent1">
                  <a:lumMod val="45000"/>
                  <a:lumOff val="55000"/>
                </a:schemeClr>
              </a:gs>
              <a:gs pos="100000">
                <a:schemeClr val="accent1">
                  <a:lumMod val="45000"/>
                  <a:lumOff val="55000"/>
                  <a:alpha val="50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PERCEPTIONS OF SOCIETY</a:t>
            </a:r>
          </a:p>
        </p:txBody>
      </p:sp>
    </p:spTree>
    <p:extLst>
      <p:ext uri="{BB962C8B-B14F-4D97-AF65-F5344CB8AC3E}">
        <p14:creationId xmlns:p14="http://schemas.microsoft.com/office/powerpoint/2010/main" val="18514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a:bodyPr>
          <a:lstStyle/>
          <a:p>
            <a:r>
              <a:rPr lang="en-US" sz="6000" b="1" kern="1200" dirty="0">
                <a:latin typeface="+mj-lt"/>
                <a:ea typeface="+mj-ea"/>
                <a:cs typeface="+mj-cs"/>
              </a:rPr>
              <a:t>What is hostility?</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560070" y="1836615"/>
            <a:ext cx="11510010" cy="4895655"/>
          </a:xfrm>
        </p:spPr>
        <p:txBody>
          <a:bodyPr anchor="t">
            <a:normAutofit/>
          </a:bodyPr>
          <a:lstStyle/>
          <a:p>
            <a:r>
              <a:rPr lang="en-GB" sz="2400" dirty="0"/>
              <a:t>Hostility is not polarization</a:t>
            </a:r>
          </a:p>
          <a:p>
            <a:r>
              <a:rPr lang="en-GB" sz="2400" dirty="0"/>
              <a:t>Hostility goes beyond partisanship, polarisation, or issues. It is about incompatible moral perceptions and visions of what society is and should be. It is unlikely to recede of its own</a:t>
            </a:r>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graphicFrame>
        <p:nvGraphicFramePr>
          <p:cNvPr id="3" name="Table 3">
            <a:extLst>
              <a:ext uri="{FF2B5EF4-FFF2-40B4-BE49-F238E27FC236}">
                <a16:creationId xmlns:a16="http://schemas.microsoft.com/office/drawing/2014/main" id="{51268D4A-65E9-18E4-4F16-55C115B84662}"/>
              </a:ext>
            </a:extLst>
          </p:cNvPr>
          <p:cNvGraphicFramePr>
            <a:graphicFrameLocks noGrp="1"/>
          </p:cNvGraphicFramePr>
          <p:nvPr>
            <p:extLst>
              <p:ext uri="{D42A27DB-BD31-4B8C-83A1-F6EECF244321}">
                <p14:modId xmlns:p14="http://schemas.microsoft.com/office/powerpoint/2010/main" val="498704354"/>
              </p:ext>
            </p:extLst>
          </p:nvPr>
        </p:nvGraphicFramePr>
        <p:xfrm>
          <a:off x="560070" y="3046095"/>
          <a:ext cx="11374022" cy="3691693"/>
        </p:xfrm>
        <a:graphic>
          <a:graphicData uri="http://schemas.openxmlformats.org/drawingml/2006/table">
            <a:tbl>
              <a:tblPr firstRow="1" bandRow="1">
                <a:tableStyleId>{5C22544A-7EE6-4342-B048-85BDC9FD1C3A}</a:tableStyleId>
              </a:tblPr>
              <a:tblGrid>
                <a:gridCol w="5687011">
                  <a:extLst>
                    <a:ext uri="{9D8B030D-6E8A-4147-A177-3AD203B41FA5}">
                      <a16:colId xmlns:a16="http://schemas.microsoft.com/office/drawing/2014/main" val="4203119118"/>
                    </a:ext>
                  </a:extLst>
                </a:gridCol>
                <a:gridCol w="5687011">
                  <a:extLst>
                    <a:ext uri="{9D8B030D-6E8A-4147-A177-3AD203B41FA5}">
                      <a16:colId xmlns:a16="http://schemas.microsoft.com/office/drawing/2014/main" val="816440429"/>
                    </a:ext>
                  </a:extLst>
                </a:gridCol>
              </a:tblGrid>
              <a:tr h="348115">
                <a:tc>
                  <a:txBody>
                    <a:bodyPr/>
                    <a:lstStyle/>
                    <a:p>
                      <a:pPr algn="ctr"/>
                      <a:r>
                        <a:rPr lang="en-GB" dirty="0"/>
                        <a:t>AFFECTIVE POLARISATION</a:t>
                      </a:r>
                    </a:p>
                  </a:txBody>
                  <a:tcPr/>
                </a:tc>
                <a:tc>
                  <a:txBody>
                    <a:bodyPr/>
                    <a:lstStyle/>
                    <a:p>
                      <a:pPr algn="ctr"/>
                      <a:r>
                        <a:rPr lang="en-GB" dirty="0"/>
                        <a:t>HOSTILITY</a:t>
                      </a:r>
                    </a:p>
                  </a:txBody>
                  <a:tcPr/>
                </a:tc>
                <a:extLst>
                  <a:ext uri="{0D108BD9-81ED-4DB2-BD59-A6C34878D82A}">
                    <a16:rowId xmlns:a16="http://schemas.microsoft.com/office/drawing/2014/main" val="2861673090"/>
                  </a:ext>
                </a:extLst>
              </a:tr>
              <a:tr h="348115">
                <a:tc>
                  <a:txBody>
                    <a:bodyPr/>
                    <a:lstStyle/>
                    <a:p>
                      <a:r>
                        <a:rPr lang="en-GB" dirty="0"/>
                        <a:t>Stems from “excessive” in group identity</a:t>
                      </a:r>
                    </a:p>
                  </a:txBody>
                  <a:tcPr/>
                </a:tc>
                <a:tc>
                  <a:txBody>
                    <a:bodyPr/>
                    <a:lstStyle/>
                    <a:p>
                      <a:r>
                        <a:rPr lang="en-GB" dirty="0"/>
                        <a:t>Outgroup animosity does not entail ingroup identity</a:t>
                      </a:r>
                    </a:p>
                  </a:txBody>
                  <a:tcPr/>
                </a:tc>
                <a:extLst>
                  <a:ext uri="{0D108BD9-81ED-4DB2-BD59-A6C34878D82A}">
                    <a16:rowId xmlns:a16="http://schemas.microsoft.com/office/drawing/2014/main" val="3755461546"/>
                  </a:ext>
                </a:extLst>
              </a:tr>
              <a:tr h="609201">
                <a:tc>
                  <a:txBody>
                    <a:bodyPr/>
                    <a:lstStyle/>
                    <a:p>
                      <a:r>
                        <a:rPr lang="en-GB" dirty="0"/>
                        <a:t>Relates to partisan (possibly issue) identification</a:t>
                      </a:r>
                    </a:p>
                  </a:txBody>
                  <a:tcPr/>
                </a:tc>
                <a:tc>
                  <a:txBody>
                    <a:bodyPr/>
                    <a:lstStyle/>
                    <a:p>
                      <a:r>
                        <a:rPr lang="en-GB" dirty="0"/>
                        <a:t>Relates to irreconcilable conceptions of what society is and should be</a:t>
                      </a:r>
                    </a:p>
                  </a:txBody>
                  <a:tcPr/>
                </a:tc>
                <a:extLst>
                  <a:ext uri="{0D108BD9-81ED-4DB2-BD59-A6C34878D82A}">
                    <a16:rowId xmlns:a16="http://schemas.microsoft.com/office/drawing/2014/main" val="2258662867"/>
                  </a:ext>
                </a:extLst>
              </a:tr>
              <a:tr h="1131373">
                <a:tc>
                  <a:txBody>
                    <a:bodyPr/>
                    <a:lstStyle/>
                    <a:p>
                      <a:r>
                        <a:rPr lang="en-GB" dirty="0"/>
                        <a:t>Genesis: 1) people identity with party, 2) those identities become increasingly strong and polarised, 3) identification with party becomes identification with partisans 4) identification with ingroup becomes rejection of outgroup</a:t>
                      </a:r>
                    </a:p>
                  </a:txBody>
                  <a:tcPr/>
                </a:tc>
                <a:tc>
                  <a:txBody>
                    <a:bodyPr/>
                    <a:lstStyle/>
                    <a:p>
                      <a:r>
                        <a:rPr lang="en-GB" dirty="0"/>
                        <a:t>Genesis: 1) Increasing proportions of people are critical of how society works, 2) This has first led to animosity towards politicians and elites, later towards institutions, and now towards regular citizens, 3) animosity deteriorates</a:t>
                      </a:r>
                    </a:p>
                  </a:txBody>
                  <a:tcPr/>
                </a:tc>
                <a:extLst>
                  <a:ext uri="{0D108BD9-81ED-4DB2-BD59-A6C34878D82A}">
                    <a16:rowId xmlns:a16="http://schemas.microsoft.com/office/drawing/2014/main" val="3699990610"/>
                  </a:ext>
                </a:extLst>
              </a:tr>
              <a:tr h="1131373">
                <a:tc>
                  <a:txBody>
                    <a:bodyPr/>
                    <a:lstStyle/>
                    <a:p>
                      <a:r>
                        <a:rPr lang="en-GB" dirty="0"/>
                        <a:t>The more partisan people are the most likely to be hostile. Hostility is always towards the furthest ideology</a:t>
                      </a:r>
                    </a:p>
                  </a:txBody>
                  <a:tcPr/>
                </a:tc>
                <a:tc>
                  <a:txBody>
                    <a:bodyPr/>
                    <a:lstStyle/>
                    <a:p>
                      <a:r>
                        <a:rPr lang="en-GB" dirty="0"/>
                        <a:t>You can be hostile without being partisan, even without caring about politics</a:t>
                      </a:r>
                    </a:p>
                    <a:p>
                      <a:r>
                        <a:rPr lang="en-GB" dirty="0"/>
                        <a:t>Hostility can expand from opposite to close voters/worsen</a:t>
                      </a:r>
                    </a:p>
                  </a:txBody>
                  <a:tcPr/>
                </a:tc>
                <a:extLst>
                  <a:ext uri="{0D108BD9-81ED-4DB2-BD59-A6C34878D82A}">
                    <a16:rowId xmlns:a16="http://schemas.microsoft.com/office/drawing/2014/main" val="243676322"/>
                  </a:ext>
                </a:extLst>
              </a:tr>
            </a:tbl>
          </a:graphicData>
        </a:graphic>
      </p:graphicFrame>
    </p:spTree>
    <p:extLst>
      <p:ext uri="{BB962C8B-B14F-4D97-AF65-F5344CB8AC3E}">
        <p14:creationId xmlns:p14="http://schemas.microsoft.com/office/powerpoint/2010/main" val="2642264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a:bodyPr>
          <a:lstStyle/>
          <a:p>
            <a:r>
              <a:rPr lang="en-US" sz="6000" b="1" kern="1200" dirty="0">
                <a:latin typeface="+mj-lt"/>
                <a:ea typeface="+mj-ea"/>
                <a:cs typeface="+mj-cs"/>
              </a:rPr>
              <a:t>What is hostility?</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Content Placeholder 22">
            <a:extLst>
              <a:ext uri="{FF2B5EF4-FFF2-40B4-BE49-F238E27FC236}">
                <a16:creationId xmlns:a16="http://schemas.microsoft.com/office/drawing/2014/main" id="{AB0EBA86-06E4-4167-8EE9-53C670C497E9}"/>
              </a:ext>
            </a:extLst>
          </p:cNvPr>
          <p:cNvSpPr>
            <a:spLocks noGrp="1"/>
          </p:cNvSpPr>
          <p:nvPr>
            <p:ph idx="1"/>
          </p:nvPr>
        </p:nvSpPr>
        <p:spPr>
          <a:xfrm>
            <a:off x="560070" y="2000738"/>
            <a:ext cx="11510010" cy="4731532"/>
          </a:xfrm>
        </p:spPr>
        <p:txBody>
          <a:bodyPr anchor="t">
            <a:normAutofit/>
          </a:bodyPr>
          <a:lstStyle/>
          <a:p>
            <a:pPr marL="0" indent="0">
              <a:buNone/>
            </a:pPr>
            <a:r>
              <a:rPr lang="en-GB" sz="2400" dirty="0"/>
              <a:t>   Hostility is a cycle of perpetually deteriorating emotions: it gets worse unless it gets better</a:t>
            </a:r>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sp>
        <p:nvSpPr>
          <p:cNvPr id="3" name="Rectangle 2">
            <a:extLst>
              <a:ext uri="{FF2B5EF4-FFF2-40B4-BE49-F238E27FC236}">
                <a16:creationId xmlns:a16="http://schemas.microsoft.com/office/drawing/2014/main" id="{395343EC-519E-5B2C-035F-AE2FF8F992E1}"/>
              </a:ext>
            </a:extLst>
          </p:cNvPr>
          <p:cNvSpPr/>
          <p:nvPr/>
        </p:nvSpPr>
        <p:spPr>
          <a:xfrm>
            <a:off x="438150" y="5353538"/>
            <a:ext cx="1961173" cy="1138702"/>
          </a:xfrm>
          <a:prstGeom prst="rect">
            <a:avLst/>
          </a:prstGeom>
          <a:solidFill>
            <a:srgbClr val="F0BA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Misunderstanding</a:t>
            </a:r>
          </a:p>
        </p:txBody>
      </p:sp>
      <p:sp>
        <p:nvSpPr>
          <p:cNvPr id="7" name="Rectangle 6">
            <a:extLst>
              <a:ext uri="{FF2B5EF4-FFF2-40B4-BE49-F238E27FC236}">
                <a16:creationId xmlns:a16="http://schemas.microsoft.com/office/drawing/2014/main" id="{DFDBFC3F-F713-3339-FFD4-AA7F4EB73973}"/>
              </a:ext>
            </a:extLst>
          </p:cNvPr>
          <p:cNvSpPr/>
          <p:nvPr/>
        </p:nvSpPr>
        <p:spPr>
          <a:xfrm>
            <a:off x="2399322" y="5095631"/>
            <a:ext cx="1904608" cy="1396609"/>
          </a:xfrm>
          <a:prstGeom prst="rect">
            <a:avLst/>
          </a:prstGeom>
          <a:solidFill>
            <a:srgbClr val="EB99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Frustration</a:t>
            </a:r>
          </a:p>
        </p:txBody>
      </p:sp>
      <p:sp>
        <p:nvSpPr>
          <p:cNvPr id="8" name="Rectangle 7">
            <a:extLst>
              <a:ext uri="{FF2B5EF4-FFF2-40B4-BE49-F238E27FC236}">
                <a16:creationId xmlns:a16="http://schemas.microsoft.com/office/drawing/2014/main" id="{979EC134-BD3F-6B27-965B-53FFC3E3023D}"/>
              </a:ext>
            </a:extLst>
          </p:cNvPr>
          <p:cNvSpPr/>
          <p:nvPr/>
        </p:nvSpPr>
        <p:spPr>
          <a:xfrm>
            <a:off x="4303930" y="4689231"/>
            <a:ext cx="1792069" cy="1803009"/>
          </a:xfrm>
          <a:prstGeom prst="rect">
            <a:avLst/>
          </a:prstGeom>
          <a:solidFill>
            <a:srgbClr val="EF63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Distrust</a:t>
            </a:r>
          </a:p>
        </p:txBody>
      </p:sp>
      <p:sp>
        <p:nvSpPr>
          <p:cNvPr id="9" name="Rectangle 8">
            <a:extLst>
              <a:ext uri="{FF2B5EF4-FFF2-40B4-BE49-F238E27FC236}">
                <a16:creationId xmlns:a16="http://schemas.microsoft.com/office/drawing/2014/main" id="{BC79EDD9-2EFC-DFC1-1271-95DF6C93189A}"/>
              </a:ext>
            </a:extLst>
          </p:cNvPr>
          <p:cNvSpPr/>
          <p:nvPr/>
        </p:nvSpPr>
        <p:spPr>
          <a:xfrm>
            <a:off x="6095999" y="4228123"/>
            <a:ext cx="1711570" cy="2264117"/>
          </a:xfrm>
          <a:prstGeom prst="rect">
            <a:avLst/>
          </a:prstGeom>
          <a:solidFill>
            <a:srgbClr val="FB25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Anger</a:t>
            </a:r>
          </a:p>
        </p:txBody>
      </p:sp>
      <p:sp>
        <p:nvSpPr>
          <p:cNvPr id="10" name="Rectangle 9">
            <a:extLst>
              <a:ext uri="{FF2B5EF4-FFF2-40B4-BE49-F238E27FC236}">
                <a16:creationId xmlns:a16="http://schemas.microsoft.com/office/drawing/2014/main" id="{C646804F-4D73-E926-EEF8-14BD284F10FF}"/>
              </a:ext>
            </a:extLst>
          </p:cNvPr>
          <p:cNvSpPr/>
          <p:nvPr/>
        </p:nvSpPr>
        <p:spPr>
          <a:xfrm>
            <a:off x="7807569" y="3532554"/>
            <a:ext cx="1810336" cy="2959686"/>
          </a:xfrm>
          <a:prstGeom prst="rect">
            <a:avLst/>
          </a:prstGeom>
          <a:solidFill>
            <a:srgbClr val="F165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Contempt (demobilising)</a:t>
            </a:r>
          </a:p>
          <a:p>
            <a:pPr algn="ctr"/>
            <a:r>
              <a:rPr lang="en-GB" b="1" dirty="0"/>
              <a:t>And/or</a:t>
            </a:r>
          </a:p>
          <a:p>
            <a:pPr algn="ctr"/>
            <a:r>
              <a:rPr lang="en-GB" b="1" dirty="0"/>
              <a:t>Disgust</a:t>
            </a:r>
          </a:p>
          <a:p>
            <a:pPr algn="ctr"/>
            <a:r>
              <a:rPr lang="en-GB" b="1" dirty="0"/>
              <a:t>(mobilising)</a:t>
            </a:r>
          </a:p>
        </p:txBody>
      </p:sp>
      <p:sp>
        <p:nvSpPr>
          <p:cNvPr id="11" name="Rectangle 10">
            <a:extLst>
              <a:ext uri="{FF2B5EF4-FFF2-40B4-BE49-F238E27FC236}">
                <a16:creationId xmlns:a16="http://schemas.microsoft.com/office/drawing/2014/main" id="{86BA20F2-2999-14A8-672F-D8E0B601FB0B}"/>
              </a:ext>
            </a:extLst>
          </p:cNvPr>
          <p:cNvSpPr/>
          <p:nvPr/>
        </p:nvSpPr>
        <p:spPr>
          <a:xfrm>
            <a:off x="9617905" y="2469663"/>
            <a:ext cx="1920239" cy="402257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Hatred</a:t>
            </a:r>
          </a:p>
        </p:txBody>
      </p:sp>
    </p:spTree>
    <p:extLst>
      <p:ext uri="{BB962C8B-B14F-4D97-AF65-F5344CB8AC3E}">
        <p14:creationId xmlns:p14="http://schemas.microsoft.com/office/powerpoint/2010/main" val="3912311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2F58E-CDED-4750-9C2F-E2E6EDC208AC}"/>
              </a:ext>
            </a:extLst>
          </p:cNvPr>
          <p:cNvSpPr>
            <a:spLocks noGrp="1"/>
          </p:cNvSpPr>
          <p:nvPr>
            <p:ph type="title"/>
          </p:nvPr>
        </p:nvSpPr>
        <p:spPr>
          <a:xfrm>
            <a:off x="1653363" y="365760"/>
            <a:ext cx="9367203" cy="1188720"/>
          </a:xfrm>
        </p:spPr>
        <p:txBody>
          <a:bodyPr vert="horz" lIns="91440" tIns="45720" rIns="91440" bIns="45720" rtlCol="0">
            <a:normAutofit/>
          </a:bodyPr>
          <a:lstStyle/>
          <a:p>
            <a:r>
              <a:rPr lang="en-US" sz="6000" b="1" kern="1200" dirty="0">
                <a:latin typeface="+mj-lt"/>
                <a:ea typeface="+mj-ea"/>
                <a:cs typeface="+mj-cs"/>
              </a:rPr>
              <a:t>An emotional sliding scale</a:t>
            </a:r>
          </a:p>
        </p:txBody>
      </p:sp>
      <p:sp>
        <p:nvSpPr>
          <p:cNvPr id="28" name="Freeform: Shape 2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6" name="Picture 25">
            <a:extLst>
              <a:ext uri="{FF2B5EF4-FFF2-40B4-BE49-F238E27FC236}">
                <a16:creationId xmlns:a16="http://schemas.microsoft.com/office/drawing/2014/main" id="{C79618E4-78D8-46CD-A793-E5C920524B4B}"/>
              </a:ext>
            </a:extLst>
          </p:cNvPr>
          <p:cNvPicPr>
            <a:picLocks noChangeAspect="1"/>
          </p:cNvPicPr>
          <p:nvPr/>
        </p:nvPicPr>
        <p:blipFill>
          <a:blip r:embed="rId2"/>
          <a:stretch>
            <a:fillRect/>
          </a:stretch>
        </p:blipFill>
        <p:spPr>
          <a:xfrm>
            <a:off x="9888135" y="243728"/>
            <a:ext cx="2264861" cy="1292464"/>
          </a:xfrm>
          <a:prstGeom prst="rect">
            <a:avLst/>
          </a:prstGeom>
        </p:spPr>
      </p:pic>
      <p:graphicFrame>
        <p:nvGraphicFramePr>
          <p:cNvPr id="3" name="Content Placeholder 2">
            <a:extLst>
              <a:ext uri="{FF2B5EF4-FFF2-40B4-BE49-F238E27FC236}">
                <a16:creationId xmlns:a16="http://schemas.microsoft.com/office/drawing/2014/main" id="{CA4A18FA-2CD2-BC01-095C-F6937C839EF5}"/>
              </a:ext>
            </a:extLst>
          </p:cNvPr>
          <p:cNvGraphicFramePr>
            <a:graphicFrameLocks noGrp="1"/>
          </p:cNvGraphicFramePr>
          <p:nvPr>
            <p:ph idx="1"/>
            <p:extLst>
              <p:ext uri="{D42A27DB-BD31-4B8C-83A1-F6EECF244321}">
                <p14:modId xmlns:p14="http://schemas.microsoft.com/office/powerpoint/2010/main" val="1054464372"/>
              </p:ext>
            </p:extLst>
          </p:nvPr>
        </p:nvGraphicFramePr>
        <p:xfrm>
          <a:off x="-643182" y="1920240"/>
          <a:ext cx="12897705" cy="54418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014390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624</TotalTime>
  <Words>1098</Words>
  <Application>Microsoft Office PowerPoint</Application>
  <PresentationFormat>Widescreen</PresentationFormat>
  <Paragraphs>113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  </vt:lpstr>
      <vt:lpstr>Overview</vt:lpstr>
      <vt:lpstr>Methodology</vt:lpstr>
      <vt:lpstr>Conceptual questions</vt:lpstr>
      <vt:lpstr>What is hostility?</vt:lpstr>
      <vt:lpstr>What is hostility?</vt:lpstr>
      <vt:lpstr>What is hostility?</vt:lpstr>
      <vt:lpstr>What is hostility?</vt:lpstr>
      <vt:lpstr>An emotional sliding scale</vt:lpstr>
      <vt:lpstr>Perceived evolution of hostility</vt:lpstr>
      <vt:lpstr>Who is blamed for hostility?</vt:lpstr>
      <vt:lpstr>What does hostility mean in real life?</vt:lpstr>
      <vt:lpstr>Social consequences of hostility</vt:lpstr>
      <vt:lpstr>Political consequences of hostility</vt:lpstr>
      <vt:lpstr>The threat to solidarity</vt:lpstr>
      <vt:lpstr>The danger of hostility</vt:lpstr>
      <vt:lpstr> Thank you! </vt:lpstr>
      <vt:lpstr>PowerPoint Presentation</vt:lpstr>
      <vt:lpstr>EPO Election Studies and  EPO-Opinium Hostility Barometer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Café:   Inside the mind of the 2020 American voter:   What to look for in the election and do Americans hate each other because of how they vote?</dc:title>
  <dc:creator>Harrison,SL</dc:creator>
  <cp:lastModifiedBy>Bruter,M</cp:lastModifiedBy>
  <cp:revision>58</cp:revision>
  <dcterms:created xsi:type="dcterms:W3CDTF">2020-10-25T07:49:44Z</dcterms:created>
  <dcterms:modified xsi:type="dcterms:W3CDTF">2023-02-01T15:57:10Z</dcterms:modified>
</cp:coreProperties>
</file>