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charts/chart21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charts/chart22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charts/chart23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charts/chart24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drawings/drawing1.xml" ContentType="application/vnd.openxmlformats-officedocument.drawingml.chartshapes+xml"/>
  <Override PartName="/ppt/charts/chart25.xml" ContentType="application/vnd.openxmlformats-officedocument.drawingml.chart+xml"/>
  <Override PartName="/ppt/charts/style25.xml" ContentType="application/vnd.ms-office.chartstyle+xml"/>
  <Override PartName="/ppt/charts/colors25.xml" ContentType="application/vnd.ms-office.chartcolorstyle+xml"/>
  <Override PartName="/ppt/drawings/drawing2.xml" ContentType="application/vnd.openxmlformats-officedocument.drawingml.chartshapes+xml"/>
  <Override PartName="/ppt/charts/chart26.xml" ContentType="application/vnd.openxmlformats-officedocument.drawingml.chart+xml"/>
  <Override PartName="/ppt/charts/style26.xml" ContentType="application/vnd.ms-office.chartstyle+xml"/>
  <Override PartName="/ppt/charts/colors26.xml" ContentType="application/vnd.ms-office.chartcolorstyle+xml"/>
  <Override PartName="/ppt/drawings/drawing3.xml" ContentType="application/vnd.openxmlformats-officedocument.drawingml.chartshapes+xml"/>
  <Override PartName="/ppt/charts/chart27.xml" ContentType="application/vnd.openxmlformats-officedocument.drawingml.chart+xml"/>
  <Override PartName="/ppt/charts/style27.xml" ContentType="application/vnd.ms-office.chartstyle+xml"/>
  <Override PartName="/ppt/charts/colors27.xml" ContentType="application/vnd.ms-office.chartcolorstyle+xml"/>
  <Override PartName="/ppt/drawings/drawing4.xml" ContentType="application/vnd.openxmlformats-officedocument.drawingml.chartshapes+xml"/>
  <Override PartName="/ppt/charts/chart28.xml" ContentType="application/vnd.openxmlformats-officedocument.drawingml.chart+xml"/>
  <Override PartName="/ppt/charts/style28.xml" ContentType="application/vnd.ms-office.chartstyle+xml"/>
  <Override PartName="/ppt/charts/colors28.xml" ContentType="application/vnd.ms-office.chartcolorstyle+xml"/>
  <Override PartName="/ppt/drawings/drawing5.xml" ContentType="application/vnd.openxmlformats-officedocument.drawingml.chartshapes+xml"/>
  <Override PartName="/ppt/charts/chart29.xml" ContentType="application/vnd.openxmlformats-officedocument.drawingml.chart+xml"/>
  <Override PartName="/ppt/charts/style29.xml" ContentType="application/vnd.ms-office.chartstyle+xml"/>
  <Override PartName="/ppt/charts/colors29.xml" ContentType="application/vnd.ms-office.chartcolorstyle+xml"/>
  <Override PartName="/ppt/drawings/drawing6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sldIdLst>
    <p:sldId id="260" r:id="rId2"/>
    <p:sldId id="266" r:id="rId3"/>
    <p:sldId id="277" r:id="rId4"/>
    <p:sldId id="278" r:id="rId5"/>
    <p:sldId id="279" r:id="rId6"/>
    <p:sldId id="303" r:id="rId7"/>
    <p:sldId id="304" r:id="rId8"/>
    <p:sldId id="306" r:id="rId9"/>
    <p:sldId id="308" r:id="rId10"/>
    <p:sldId id="280" r:id="rId11"/>
    <p:sldId id="289" r:id="rId12"/>
    <p:sldId id="293" r:id="rId13"/>
    <p:sldId id="294" r:id="rId14"/>
    <p:sldId id="295" r:id="rId15"/>
    <p:sldId id="296" r:id="rId16"/>
    <p:sldId id="297" r:id="rId17"/>
    <p:sldId id="298" r:id="rId18"/>
    <p:sldId id="301" r:id="rId19"/>
    <p:sldId id="299" r:id="rId20"/>
    <p:sldId id="263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BC7E26D6-CB29-4690-A6E6-42E94001F452}">
          <p14:sldIdLst>
            <p14:sldId id="260"/>
          </p14:sldIdLst>
        </p14:section>
        <p14:section name="Untitled Section" id="{96B19322-44EF-463A-ACC0-72A4F1425B98}">
          <p14:sldIdLst>
            <p14:sldId id="266"/>
            <p14:sldId id="277"/>
            <p14:sldId id="278"/>
            <p14:sldId id="279"/>
            <p14:sldId id="303"/>
            <p14:sldId id="304"/>
            <p14:sldId id="306"/>
            <p14:sldId id="308"/>
            <p14:sldId id="280"/>
            <p14:sldId id="289"/>
            <p14:sldId id="293"/>
            <p14:sldId id="294"/>
            <p14:sldId id="295"/>
            <p14:sldId id="296"/>
            <p14:sldId id="297"/>
            <p14:sldId id="298"/>
            <p14:sldId id="301"/>
            <p14:sldId id="299"/>
            <p14:sldId id="263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71" autoAdjust="0"/>
    <p:restoredTop sz="94660"/>
  </p:normalViewPr>
  <p:slideViewPr>
    <p:cSldViewPr snapToGrid="0">
      <p:cViewPr varScale="1">
        <p:scale>
          <a:sx n="82" d="100"/>
          <a:sy n="82" d="100"/>
        </p:scale>
        <p:origin x="6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o4693\Work%20Folders\Desktop\EPO%203rd%20Feb%20event\LSE%20-%20Sweden%20-%20SPSS%20File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o4693\Work%20Folders\Desktop\EPO%203rd%20Feb%20event\UK-Analysis-EPO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o4693\Work%20Folders\Desktop\EPO%203rd%20Feb%20event\LSE%20-%20Sweden%20-%20SPSS%20File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o4693\Work%20Folders\Desktop\EPO%203rd%20Feb%20event\LSE%20-%20Sweden%20-%20SPSS%20File.xlsx" TargetMode="External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o4693\Work%20Folders\Desktop\EPO%203rd%20Feb%20event\UK-Analysis-EPO.xlsx" TargetMode="External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o4693\Work%20Folders\Desktop\EPO%203rd%20Feb%20event\LSE%20-%20Sweden%20-%20SPSS%20File.xlsx" TargetMode="External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o4693\Work%20Folders\Desktop\EPO%203rd%20Feb%20event\LSE%20-%20Sweden%20-%20SPSS%20File.xlsx" TargetMode="External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o4693\Work%20Folders\Desktop\EPO%203rd%20Feb%20event\LSE%20-%20Sweden%20-%20SPSS%20File.xlsx" TargetMode="External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o4693\Work%20Folders\Desktop\EPO%203rd%20Feb%20event\UK-Analysis-EPO.xlsx" TargetMode="External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o4693\Work%20Folders\Desktop\EPO%203rd%20Feb%20event\EPO%20analysis.xlsx" TargetMode="External"/><Relationship Id="rId2" Type="http://schemas.microsoft.com/office/2011/relationships/chartColorStyle" Target="colors22.xml"/><Relationship Id="rId1" Type="http://schemas.microsoft.com/office/2011/relationships/chartStyle" Target="style22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o4693\Work%20Folders\Desktop\EPO%203rd%20Feb%20event\EPO%20analysis.xlsx" TargetMode="External"/><Relationship Id="rId2" Type="http://schemas.microsoft.com/office/2011/relationships/chartColorStyle" Target="colors23.xml"/><Relationship Id="rId1" Type="http://schemas.microsoft.com/office/2011/relationships/chartStyle" Target="style23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o4693\Work%20Folders\Desktop\EPO%203rd%20Feb%20event\EPO%20analysis.xlsx" TargetMode="External"/><Relationship Id="rId2" Type="http://schemas.microsoft.com/office/2011/relationships/chartColorStyle" Target="colors24.xml"/><Relationship Id="rId1" Type="http://schemas.microsoft.com/office/2011/relationships/chartStyle" Target="style24.xml"/><Relationship Id="rId4" Type="http://schemas.openxmlformats.org/officeDocument/2006/relationships/chartUserShapes" Target="../drawings/drawing1.xm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o4693\Work%20Folders\Desktop\EPO%203rd%20Feb%20event\EPO%20analysis.xlsx" TargetMode="External"/><Relationship Id="rId2" Type="http://schemas.microsoft.com/office/2011/relationships/chartColorStyle" Target="colors25.xml"/><Relationship Id="rId1" Type="http://schemas.microsoft.com/office/2011/relationships/chartStyle" Target="style25.xml"/><Relationship Id="rId4" Type="http://schemas.openxmlformats.org/officeDocument/2006/relationships/chartUserShapes" Target="../drawings/drawing2.xml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o4693\Work%20Folders\Desktop\EPO%203rd%20Feb%20event\EPO%20analysis.xlsx" TargetMode="External"/><Relationship Id="rId2" Type="http://schemas.microsoft.com/office/2011/relationships/chartColorStyle" Target="colors26.xml"/><Relationship Id="rId1" Type="http://schemas.microsoft.com/office/2011/relationships/chartStyle" Target="style26.xml"/><Relationship Id="rId4" Type="http://schemas.openxmlformats.org/officeDocument/2006/relationships/chartUserShapes" Target="../drawings/drawing3.xml"/></Relationships>
</file>

<file path=ppt/charts/_rels/chart2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o4693\Work%20Folders\Desktop\EPO%203rd%20Feb%20event\EPO%20analysis.xlsx" TargetMode="External"/><Relationship Id="rId2" Type="http://schemas.microsoft.com/office/2011/relationships/chartColorStyle" Target="colors27.xml"/><Relationship Id="rId1" Type="http://schemas.microsoft.com/office/2011/relationships/chartStyle" Target="style27.xml"/><Relationship Id="rId4" Type="http://schemas.openxmlformats.org/officeDocument/2006/relationships/chartUserShapes" Target="../drawings/drawing4.xml"/></Relationships>
</file>

<file path=ppt/charts/_rels/chart2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o4693\Work%20Folders\Desktop\EPO%203rd%20Feb%20event\EPO%20analysis.xlsx" TargetMode="External"/><Relationship Id="rId2" Type="http://schemas.microsoft.com/office/2011/relationships/chartColorStyle" Target="colors28.xml"/><Relationship Id="rId1" Type="http://schemas.microsoft.com/office/2011/relationships/chartStyle" Target="style28.xml"/><Relationship Id="rId4" Type="http://schemas.openxmlformats.org/officeDocument/2006/relationships/chartUserShapes" Target="../drawings/drawing5.xml"/></Relationships>
</file>

<file path=ppt/charts/_rels/chart2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o4693\Work%20Folders\Desktop\EPO%203rd%20Feb%20event\EPO%20analysis.xlsx" TargetMode="External"/><Relationship Id="rId2" Type="http://schemas.microsoft.com/office/2011/relationships/chartColorStyle" Target="colors29.xml"/><Relationship Id="rId1" Type="http://schemas.microsoft.com/office/2011/relationships/chartStyle" Target="style29.xml"/><Relationship Id="rId4" Type="http://schemas.openxmlformats.org/officeDocument/2006/relationships/chartUserShapes" Target="../drawings/drawing6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o4693\Work%20Folders\Desktop\EPO%203rd%20Feb%20event\UK-Analysis-EPO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o4693\Work%20Folders\Desktop\EPO%203rd%20Feb%20event\LSE%20-%20Sweden%20-%20SPSS%20File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o4693\Work%20Folders\Desktop\EPO%203rd%20Feb%20event\LSE%20-%20Sweden%20-%20SPSS%20File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o4693\Work%20Folders\Desktop\EPO%203rd%20Feb%20event\UK-Analysis-EPO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/>
              <a:t>Gender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4984902489856473"/>
          <c:y val="0.15962986873251561"/>
          <c:w val="0.50030195020287049"/>
          <c:h val="0.69457663821718862"/>
        </c:manualLayout>
      </c:layout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spPr>
            <a:solidFill>
              <a:srgbClr val="FF0000"/>
            </a:solidFill>
          </c:spPr>
          <c:dPt>
            <c:idx val="0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1C9-4917-BF54-218E6D0D2137}"/>
              </c:ext>
            </c:extLst>
          </c:dPt>
          <c:dPt>
            <c:idx val="1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1C9-4917-BF54-218E6D0D2137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71C9-4917-BF54-218E6D0D2137}"/>
              </c:ext>
            </c:extLst>
          </c:dPt>
          <c:dLbls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Sheet2!$G$4:$G$6</c:f>
              <c:strCache>
                <c:ptCount val="3"/>
                <c:pt idx="0">
                  <c:v>Negative</c:v>
                </c:pt>
                <c:pt idx="1">
                  <c:v>Positive</c:v>
                </c:pt>
                <c:pt idx="2">
                  <c:v>Neutral</c:v>
                </c:pt>
              </c:strCache>
            </c:strRef>
          </c:cat>
          <c:val>
            <c:numRef>
              <c:f>Sheet2!$I$4:$I$6</c:f>
              <c:numCache>
                <c:formatCode>0%</c:formatCode>
                <c:ptCount val="3"/>
                <c:pt idx="0">
                  <c:v>0.7793141592920354</c:v>
                </c:pt>
                <c:pt idx="1">
                  <c:v>4.0376106194690266E-2</c:v>
                </c:pt>
                <c:pt idx="2">
                  <c:v>0.18030973451327434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71C9-4917-BF54-218E6D0D213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50E-4812-8DDF-B6BDACB774A7}"/>
              </c:ext>
            </c:extLst>
          </c:dPt>
          <c:dPt>
            <c:idx val="1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50E-4812-8DDF-B6BDACB774A7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E50E-4812-8DDF-B6BDACB774A7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E50E-4812-8DDF-B6BDACB774A7}"/>
              </c:ext>
            </c:extLst>
          </c:dPt>
          <c:dLbls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Atmosphere!$G$17:$G$20</c:f>
              <c:strCache>
                <c:ptCount val="3"/>
                <c:pt idx="0">
                  <c:v>Negative</c:v>
                </c:pt>
                <c:pt idx="1">
                  <c:v>Positive</c:v>
                </c:pt>
                <c:pt idx="2">
                  <c:v>Neutral</c:v>
                </c:pt>
              </c:strCache>
            </c:strRef>
          </c:cat>
          <c:val>
            <c:numRef>
              <c:f>Atmosphere!$I$17:$I$20</c:f>
              <c:numCache>
                <c:formatCode>0%</c:formatCode>
                <c:ptCount val="4"/>
                <c:pt idx="0">
                  <c:v>0.65149700598802396</c:v>
                </c:pt>
                <c:pt idx="1">
                  <c:v>0.27904191616766466</c:v>
                </c:pt>
                <c:pt idx="2">
                  <c:v>7.0658682634730532E-2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E50E-4812-8DDF-B6BDACB774A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/>
              <a:t>Gender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4984902489856473"/>
          <c:y val="0.15962986873251561"/>
          <c:w val="0.50030195020287049"/>
          <c:h val="0.69457663821718862"/>
        </c:manualLayout>
      </c:layout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spPr>
            <a:solidFill>
              <a:srgbClr val="FF0000"/>
            </a:solidFill>
          </c:spPr>
          <c:dPt>
            <c:idx val="0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001-4078-82C8-E82B025C25A5}"/>
              </c:ext>
            </c:extLst>
          </c:dPt>
          <c:dPt>
            <c:idx val="1"/>
            <c:bubble3D val="0"/>
            <c:spPr>
              <a:solidFill>
                <a:srgbClr val="92D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001-4078-82C8-E82B025C25A5}"/>
              </c:ext>
            </c:extLst>
          </c:dPt>
          <c:dLbls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3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Sheet2!$G$10:$G$11</c:f>
              <c:strCache>
                <c:ptCount val="2"/>
                <c:pt idx="0">
                  <c:v>Intense</c:v>
                </c:pt>
                <c:pt idx="1">
                  <c:v>Relaxed</c:v>
                </c:pt>
              </c:strCache>
            </c:strRef>
          </c:cat>
          <c:val>
            <c:numRef>
              <c:f>Sheet2!$H$10:$H$11</c:f>
              <c:numCache>
                <c:formatCode>General</c:formatCode>
                <c:ptCount val="2"/>
                <c:pt idx="0">
                  <c:v>840</c:v>
                </c:pt>
                <c:pt idx="1">
                  <c:v>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001-4078-82C8-E82B025C25A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spPr>
            <a:solidFill>
              <a:srgbClr val="FF0000"/>
            </a:solidFill>
          </c:spPr>
          <c:dPt>
            <c:idx val="0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F30-4B3D-AFC6-6057BB8DFB8D}"/>
              </c:ext>
            </c:extLst>
          </c:dPt>
          <c:dPt>
            <c:idx val="1"/>
            <c:bubble3D val="0"/>
            <c:spPr>
              <a:solidFill>
                <a:srgbClr val="92D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F30-4B3D-AFC6-6057BB8DFB8D}"/>
              </c:ext>
            </c:extLst>
          </c:dPt>
          <c:dLbls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3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Atmosphere!$J$28:$J$29</c:f>
              <c:strCache>
                <c:ptCount val="2"/>
                <c:pt idx="0">
                  <c:v>Intense</c:v>
                </c:pt>
                <c:pt idx="1">
                  <c:v>Relaxed</c:v>
                </c:pt>
              </c:strCache>
            </c:strRef>
          </c:cat>
          <c:val>
            <c:numRef>
              <c:f>Atmosphere!$L$28:$L$29</c:f>
              <c:numCache>
                <c:formatCode>0%</c:formatCode>
                <c:ptCount val="2"/>
                <c:pt idx="0">
                  <c:v>0.93</c:v>
                </c:pt>
                <c:pt idx="1">
                  <c:v>7.0000000000000007E-2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F30-4B3D-AFC6-6057BB8DFB8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/>
              <a:t>Gender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4984902489856473"/>
          <c:y val="0.15962986873251561"/>
          <c:w val="0.50030195020287049"/>
          <c:h val="0.69457663821718862"/>
        </c:manualLayout>
      </c:layout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spPr>
            <a:solidFill>
              <a:srgbClr val="FF0000"/>
            </a:solidFill>
          </c:spPr>
          <c:dPt>
            <c:idx val="0"/>
            <c:bubble3D val="0"/>
            <c:spPr>
              <a:solidFill>
                <a:srgbClr val="92D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FBF-47AA-933C-6494A352699F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FBF-47AA-933C-6494A352699F}"/>
              </c:ext>
            </c:extLst>
          </c:dPt>
          <c:dPt>
            <c:idx val="2"/>
            <c:bubble3D val="0"/>
            <c:spPr>
              <a:solidFill>
                <a:srgbClr val="FFC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2FBF-47AA-933C-6494A352699F}"/>
              </c:ext>
            </c:extLst>
          </c:dPt>
          <c:dLbls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3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Atmosphere!$J$34:$J$36</c:f>
              <c:strCache>
                <c:ptCount val="3"/>
                <c:pt idx="0">
                  <c:v>Intense - (Positive)</c:v>
                </c:pt>
                <c:pt idx="1">
                  <c:v>Intense - (Negative)</c:v>
                </c:pt>
                <c:pt idx="2">
                  <c:v>Relaxed</c:v>
                </c:pt>
              </c:strCache>
            </c:strRef>
          </c:cat>
          <c:val>
            <c:numRef>
              <c:f>Atmosphere!$L$34:$L$36</c:f>
              <c:numCache>
                <c:formatCode>0%</c:formatCode>
                <c:ptCount val="3"/>
                <c:pt idx="0">
                  <c:v>0.22</c:v>
                </c:pt>
                <c:pt idx="1">
                  <c:v>0.71</c:v>
                </c:pt>
                <c:pt idx="2">
                  <c:v>7.0000000000000007E-2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2FBF-47AA-933C-6494A352699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/>
              <a:t>Gender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4984902489856473"/>
          <c:y val="0.15962986873251561"/>
          <c:w val="0.50030195020287049"/>
          <c:h val="0.69457663821718862"/>
        </c:manualLayout>
      </c:layout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92D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C51-4219-B822-DE1F99AD469E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C51-4219-B822-DE1F99AD469E}"/>
              </c:ext>
            </c:extLst>
          </c:dPt>
          <c:dPt>
            <c:idx val="2"/>
            <c:bubble3D val="0"/>
            <c:spPr>
              <a:solidFill>
                <a:srgbClr val="FFC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0C51-4219-B822-DE1F99AD469E}"/>
              </c:ext>
            </c:extLst>
          </c:dPt>
          <c:dLbls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3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Sheet2!$G$21:$G$23</c:f>
              <c:strCache>
                <c:ptCount val="3"/>
                <c:pt idx="0">
                  <c:v>Intense - (Positive)</c:v>
                </c:pt>
                <c:pt idx="1">
                  <c:v>Intense - (Negative)</c:v>
                </c:pt>
                <c:pt idx="2">
                  <c:v>Relaxed</c:v>
                </c:pt>
              </c:strCache>
            </c:strRef>
          </c:cat>
          <c:val>
            <c:numRef>
              <c:f>Sheet2!$I$21:$I$23</c:f>
              <c:numCache>
                <c:formatCode>0%</c:formatCode>
                <c:ptCount val="3"/>
                <c:pt idx="0">
                  <c:v>8.232711306256861E-2</c:v>
                </c:pt>
                <c:pt idx="1">
                  <c:v>0.83973655323819973</c:v>
                </c:pt>
                <c:pt idx="2">
                  <c:v>7.7936333699231614E-2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0C51-4219-B822-DE1F99AD469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/>
              <a:t>Gender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4984902489856473"/>
          <c:y val="0.15962986873251561"/>
          <c:w val="0.50030195020287049"/>
          <c:h val="0.69457663821718862"/>
        </c:manualLayout>
      </c:layout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Sheet2!$B$8</c:f>
              <c:strCache>
                <c:ptCount val="1"/>
                <c:pt idx="0">
                  <c:v>Sweden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Sheet2!$C$7:$H$7</c:f>
              <c:strCache>
                <c:ptCount val="6"/>
                <c:pt idx="0">
                  <c:v>Democratic right</c:v>
                </c:pt>
                <c:pt idx="1">
                  <c:v>Inferior cognition</c:v>
                </c:pt>
                <c:pt idx="2">
                  <c:v>Negative emotional reaction</c:v>
                </c:pt>
                <c:pt idx="3">
                  <c:v>Emotions driving vote </c:v>
                </c:pt>
                <c:pt idx="4">
                  <c:v>Manipulated</c:v>
                </c:pt>
                <c:pt idx="5">
                  <c:v>Acceptance</c:v>
                </c:pt>
              </c:strCache>
            </c:strRef>
          </c:cat>
          <c:val>
            <c:numRef>
              <c:f>Sheet2!$C$8:$H$8</c:f>
              <c:numCache>
                <c:formatCode>0.00%</c:formatCode>
                <c:ptCount val="6"/>
                <c:pt idx="0">
                  <c:v>5.8974358974358973E-2</c:v>
                </c:pt>
                <c:pt idx="1">
                  <c:v>0.18974358974358974</c:v>
                </c:pt>
                <c:pt idx="2">
                  <c:v>6.9230769230769235E-2</c:v>
                </c:pt>
                <c:pt idx="3">
                  <c:v>5.8974358974358973E-2</c:v>
                </c:pt>
                <c:pt idx="4">
                  <c:v>6.9230769230769235E-2</c:v>
                </c:pt>
                <c:pt idx="5">
                  <c:v>3.3333333333333333E-2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D23-46EB-BA5D-A8AB193DE816}"/>
            </c:ext>
          </c:extLst>
        </c:ser>
        <c:ser>
          <c:idx val="1"/>
          <c:order val="1"/>
          <c:tx>
            <c:strRef>
              <c:f>Sheet2!$B$9</c:f>
              <c:strCache>
                <c:ptCount val="1"/>
                <c:pt idx="0">
                  <c:v>UK 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Sheet2!$C$7:$H$7</c:f>
              <c:strCache>
                <c:ptCount val="6"/>
                <c:pt idx="0">
                  <c:v>Democratic right</c:v>
                </c:pt>
                <c:pt idx="1">
                  <c:v>Inferior cognition</c:v>
                </c:pt>
                <c:pt idx="2">
                  <c:v>Negative emotional reaction</c:v>
                </c:pt>
                <c:pt idx="3">
                  <c:v>Emotions driving vote </c:v>
                </c:pt>
                <c:pt idx="4">
                  <c:v>Manipulated</c:v>
                </c:pt>
                <c:pt idx="5">
                  <c:v>Acceptance</c:v>
                </c:pt>
              </c:strCache>
            </c:strRef>
          </c:cat>
          <c:val>
            <c:numRef>
              <c:f>Sheet2!$C$9:$H$9</c:f>
              <c:numCache>
                <c:formatCode>0.00%</c:formatCode>
                <c:ptCount val="6"/>
                <c:pt idx="0">
                  <c:v>0.10113065326633165</c:v>
                </c:pt>
                <c:pt idx="1">
                  <c:v>0.24623115577889448</c:v>
                </c:pt>
                <c:pt idx="2">
                  <c:v>0.10050251256281408</c:v>
                </c:pt>
                <c:pt idx="3">
                  <c:v>8.7939698492462311E-3</c:v>
                </c:pt>
                <c:pt idx="4">
                  <c:v>0.13819095477386933</c:v>
                </c:pt>
                <c:pt idx="5">
                  <c:v>3.7688442211055273E-2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D23-46EB-BA5D-A8AB193DE816}"/>
            </c:ext>
          </c:extLst>
        </c:ser>
        <c:ser>
          <c:idx val="2"/>
          <c:order val="2"/>
          <c:tx>
            <c:strRef>
              <c:f>Sheet2!$B$10</c:f>
              <c:strCache>
                <c:ptCount val="1"/>
                <c:pt idx="0">
                  <c:v>South Africa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Sheet2!$C$7:$H$7</c:f>
              <c:strCache>
                <c:ptCount val="6"/>
                <c:pt idx="0">
                  <c:v>Democratic right</c:v>
                </c:pt>
                <c:pt idx="1">
                  <c:v>Inferior cognition</c:v>
                </c:pt>
                <c:pt idx="2">
                  <c:v>Negative emotional reaction</c:v>
                </c:pt>
                <c:pt idx="3">
                  <c:v>Emotions driving vote </c:v>
                </c:pt>
                <c:pt idx="4">
                  <c:v>Manipulated</c:v>
                </c:pt>
                <c:pt idx="5">
                  <c:v>Acceptance</c:v>
                </c:pt>
              </c:strCache>
            </c:strRef>
          </c:cat>
          <c:val>
            <c:numRef>
              <c:f>Sheet2!$C$10:$H$10</c:f>
              <c:numCache>
                <c:formatCode>0.00%</c:formatCode>
                <c:ptCount val="6"/>
                <c:pt idx="0">
                  <c:v>0.10789283128167994</c:v>
                </c:pt>
                <c:pt idx="1">
                  <c:v>0.29905865314989138</c:v>
                </c:pt>
                <c:pt idx="2">
                  <c:v>0.10354815351194786</c:v>
                </c:pt>
                <c:pt idx="3">
                  <c:v>4.2722664735698766E-2</c:v>
                </c:pt>
                <c:pt idx="4">
                  <c:v>5.5756698044895005E-2</c:v>
                </c:pt>
                <c:pt idx="5">
                  <c:v>3.3309196234612599E-2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D23-46EB-BA5D-A8AB193DE81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73103376"/>
        <c:axId val="673103704"/>
      </c:barChart>
      <c:catAx>
        <c:axId val="6731033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73103704"/>
        <c:crosses val="autoZero"/>
        <c:auto val="1"/>
        <c:lblAlgn val="ctr"/>
        <c:lblOffset val="100"/>
        <c:noMultiLvlLbl val="0"/>
      </c:catAx>
      <c:valAx>
        <c:axId val="6731037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731033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Sheet2!$B$8</c:f>
              <c:strCache>
                <c:ptCount val="1"/>
                <c:pt idx="0">
                  <c:v>Sweden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Sheet2!$C$7:$H$7</c:f>
              <c:strCache>
                <c:ptCount val="6"/>
                <c:pt idx="0">
                  <c:v>Democratic right</c:v>
                </c:pt>
                <c:pt idx="1">
                  <c:v>Inferior cognition</c:v>
                </c:pt>
                <c:pt idx="2">
                  <c:v>Negative emotional reaction</c:v>
                </c:pt>
                <c:pt idx="3">
                  <c:v>Emotions driving vote </c:v>
                </c:pt>
                <c:pt idx="4">
                  <c:v>Manipulated</c:v>
                </c:pt>
                <c:pt idx="5">
                  <c:v>Acceptance</c:v>
                </c:pt>
              </c:strCache>
            </c:strRef>
          </c:cat>
          <c:val>
            <c:numRef>
              <c:f>Sheet2!$C$8:$H$8</c:f>
              <c:numCache>
                <c:formatCode>0.00%</c:formatCode>
                <c:ptCount val="6"/>
                <c:pt idx="0">
                  <c:v>5.8974358974358973E-2</c:v>
                </c:pt>
                <c:pt idx="1">
                  <c:v>0.18974358974358974</c:v>
                </c:pt>
                <c:pt idx="2">
                  <c:v>6.9230769230769235E-2</c:v>
                </c:pt>
                <c:pt idx="3">
                  <c:v>5.8974358974358973E-2</c:v>
                </c:pt>
                <c:pt idx="4">
                  <c:v>6.9230769230769235E-2</c:v>
                </c:pt>
                <c:pt idx="5">
                  <c:v>3.3333333333333333E-2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D23-46EB-BA5D-A8AB193DE816}"/>
            </c:ext>
          </c:extLst>
        </c:ser>
        <c:ser>
          <c:idx val="1"/>
          <c:order val="1"/>
          <c:tx>
            <c:strRef>
              <c:f>Sheet2!$B$9</c:f>
              <c:strCache>
                <c:ptCount val="1"/>
                <c:pt idx="0">
                  <c:v>UK 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Sheet2!$C$7:$H$7</c:f>
              <c:strCache>
                <c:ptCount val="6"/>
                <c:pt idx="0">
                  <c:v>Democratic right</c:v>
                </c:pt>
                <c:pt idx="1">
                  <c:v>Inferior cognition</c:v>
                </c:pt>
                <c:pt idx="2">
                  <c:v>Negative emotional reaction</c:v>
                </c:pt>
                <c:pt idx="3">
                  <c:v>Emotions driving vote </c:v>
                </c:pt>
                <c:pt idx="4">
                  <c:v>Manipulated</c:v>
                </c:pt>
                <c:pt idx="5">
                  <c:v>Acceptance</c:v>
                </c:pt>
              </c:strCache>
            </c:strRef>
          </c:cat>
          <c:val>
            <c:numRef>
              <c:f>Sheet2!$C$9:$H$9</c:f>
              <c:numCache>
                <c:formatCode>0.00%</c:formatCode>
                <c:ptCount val="6"/>
                <c:pt idx="0">
                  <c:v>0.10113065326633165</c:v>
                </c:pt>
                <c:pt idx="1">
                  <c:v>0.24623115577889448</c:v>
                </c:pt>
                <c:pt idx="2">
                  <c:v>0.10050251256281408</c:v>
                </c:pt>
                <c:pt idx="3">
                  <c:v>8.7939698492462311E-3</c:v>
                </c:pt>
                <c:pt idx="4">
                  <c:v>0.13819095477386933</c:v>
                </c:pt>
                <c:pt idx="5">
                  <c:v>3.7688442211055273E-2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D23-46EB-BA5D-A8AB193DE816}"/>
            </c:ext>
          </c:extLst>
        </c:ser>
        <c:ser>
          <c:idx val="2"/>
          <c:order val="2"/>
          <c:tx>
            <c:strRef>
              <c:f>Sheet2!$B$10</c:f>
              <c:strCache>
                <c:ptCount val="1"/>
                <c:pt idx="0">
                  <c:v>South Africa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Sheet2!$C$7:$H$7</c:f>
              <c:strCache>
                <c:ptCount val="6"/>
                <c:pt idx="0">
                  <c:v>Democratic right</c:v>
                </c:pt>
                <c:pt idx="1">
                  <c:v>Inferior cognition</c:v>
                </c:pt>
                <c:pt idx="2">
                  <c:v>Negative emotional reaction</c:v>
                </c:pt>
                <c:pt idx="3">
                  <c:v>Emotions driving vote </c:v>
                </c:pt>
                <c:pt idx="4">
                  <c:v>Manipulated</c:v>
                </c:pt>
                <c:pt idx="5">
                  <c:v>Acceptance</c:v>
                </c:pt>
              </c:strCache>
            </c:strRef>
          </c:cat>
          <c:val>
            <c:numRef>
              <c:f>Sheet2!$C$10:$H$10</c:f>
              <c:numCache>
                <c:formatCode>0.00%</c:formatCode>
                <c:ptCount val="6"/>
                <c:pt idx="0">
                  <c:v>0.10789283128167994</c:v>
                </c:pt>
                <c:pt idx="1">
                  <c:v>0.29905865314989138</c:v>
                </c:pt>
                <c:pt idx="2">
                  <c:v>0.10354815351194786</c:v>
                </c:pt>
                <c:pt idx="3">
                  <c:v>4.2722664735698766E-2</c:v>
                </c:pt>
                <c:pt idx="4">
                  <c:v>5.5756698044895005E-2</c:v>
                </c:pt>
                <c:pt idx="5">
                  <c:v>3.3309196234612599E-2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D23-46EB-BA5D-A8AB193DE81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73103376"/>
        <c:axId val="673103704"/>
      </c:barChart>
      <c:catAx>
        <c:axId val="6731033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73103704"/>
        <c:crosses val="autoZero"/>
        <c:auto val="1"/>
        <c:lblAlgn val="ctr"/>
        <c:lblOffset val="100"/>
        <c:noMultiLvlLbl val="0"/>
      </c:catAx>
      <c:valAx>
        <c:axId val="6731037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731033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Sheet2!$B$8</c:f>
              <c:strCache>
                <c:ptCount val="1"/>
                <c:pt idx="0">
                  <c:v>Sweden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Sheet2!$C$7:$H$7</c:f>
              <c:strCache>
                <c:ptCount val="6"/>
                <c:pt idx="0">
                  <c:v>Democratic right</c:v>
                </c:pt>
                <c:pt idx="1">
                  <c:v>Inferior cognition</c:v>
                </c:pt>
                <c:pt idx="2">
                  <c:v>Negative emotional reaction</c:v>
                </c:pt>
                <c:pt idx="3">
                  <c:v>Emotions driving vote </c:v>
                </c:pt>
                <c:pt idx="4">
                  <c:v>Manipulated</c:v>
                </c:pt>
                <c:pt idx="5">
                  <c:v>Acceptance</c:v>
                </c:pt>
              </c:strCache>
            </c:strRef>
          </c:cat>
          <c:val>
            <c:numRef>
              <c:f>Sheet2!$C$8:$H$8</c:f>
              <c:numCache>
                <c:formatCode>0.00%</c:formatCode>
                <c:ptCount val="6"/>
                <c:pt idx="0">
                  <c:v>5.8974358974358973E-2</c:v>
                </c:pt>
                <c:pt idx="1">
                  <c:v>0.18974358974358974</c:v>
                </c:pt>
                <c:pt idx="2">
                  <c:v>6.9230769230769235E-2</c:v>
                </c:pt>
                <c:pt idx="3">
                  <c:v>5.8974358974358973E-2</c:v>
                </c:pt>
                <c:pt idx="4">
                  <c:v>6.9230769230769235E-2</c:v>
                </c:pt>
                <c:pt idx="5">
                  <c:v>3.3333333333333333E-2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D23-46EB-BA5D-A8AB193DE816}"/>
            </c:ext>
          </c:extLst>
        </c:ser>
        <c:ser>
          <c:idx val="1"/>
          <c:order val="1"/>
          <c:tx>
            <c:strRef>
              <c:f>Sheet2!$B$9</c:f>
              <c:strCache>
                <c:ptCount val="1"/>
                <c:pt idx="0">
                  <c:v>UK 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Sheet2!$C$7:$H$7</c:f>
              <c:strCache>
                <c:ptCount val="6"/>
                <c:pt idx="0">
                  <c:v>Democratic right</c:v>
                </c:pt>
                <c:pt idx="1">
                  <c:v>Inferior cognition</c:v>
                </c:pt>
                <c:pt idx="2">
                  <c:v>Negative emotional reaction</c:v>
                </c:pt>
                <c:pt idx="3">
                  <c:v>Emotions driving vote </c:v>
                </c:pt>
                <c:pt idx="4">
                  <c:v>Manipulated</c:v>
                </c:pt>
                <c:pt idx="5">
                  <c:v>Acceptance</c:v>
                </c:pt>
              </c:strCache>
            </c:strRef>
          </c:cat>
          <c:val>
            <c:numRef>
              <c:f>Sheet2!$C$9:$H$9</c:f>
              <c:numCache>
                <c:formatCode>0.00%</c:formatCode>
                <c:ptCount val="6"/>
                <c:pt idx="0">
                  <c:v>0.10113065326633165</c:v>
                </c:pt>
                <c:pt idx="1">
                  <c:v>0.24623115577889448</c:v>
                </c:pt>
                <c:pt idx="2">
                  <c:v>0.10050251256281408</c:v>
                </c:pt>
                <c:pt idx="3">
                  <c:v>8.7939698492462311E-3</c:v>
                </c:pt>
                <c:pt idx="4">
                  <c:v>0.13819095477386933</c:v>
                </c:pt>
                <c:pt idx="5">
                  <c:v>3.7688442211055273E-2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D23-46EB-BA5D-A8AB193DE816}"/>
            </c:ext>
          </c:extLst>
        </c:ser>
        <c:ser>
          <c:idx val="2"/>
          <c:order val="2"/>
          <c:tx>
            <c:strRef>
              <c:f>Sheet2!$B$10</c:f>
              <c:strCache>
                <c:ptCount val="1"/>
                <c:pt idx="0">
                  <c:v>South Africa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Sheet2!$C$7:$H$7</c:f>
              <c:strCache>
                <c:ptCount val="6"/>
                <c:pt idx="0">
                  <c:v>Democratic right</c:v>
                </c:pt>
                <c:pt idx="1">
                  <c:v>Inferior cognition</c:v>
                </c:pt>
                <c:pt idx="2">
                  <c:v>Negative emotional reaction</c:v>
                </c:pt>
                <c:pt idx="3">
                  <c:v>Emotions driving vote </c:v>
                </c:pt>
                <c:pt idx="4">
                  <c:v>Manipulated</c:v>
                </c:pt>
                <c:pt idx="5">
                  <c:v>Acceptance</c:v>
                </c:pt>
              </c:strCache>
            </c:strRef>
          </c:cat>
          <c:val>
            <c:numRef>
              <c:f>Sheet2!$C$10:$H$10</c:f>
              <c:numCache>
                <c:formatCode>0.00%</c:formatCode>
                <c:ptCount val="6"/>
                <c:pt idx="0">
                  <c:v>0.10789283128167994</c:v>
                </c:pt>
                <c:pt idx="1">
                  <c:v>0.29905865314989138</c:v>
                </c:pt>
                <c:pt idx="2">
                  <c:v>0.10354815351194786</c:v>
                </c:pt>
                <c:pt idx="3">
                  <c:v>4.2722664735698766E-2</c:v>
                </c:pt>
                <c:pt idx="4">
                  <c:v>5.5756698044895005E-2</c:v>
                </c:pt>
                <c:pt idx="5">
                  <c:v>3.3309196234612599E-2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D23-46EB-BA5D-A8AB193DE81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73103376"/>
        <c:axId val="673103704"/>
      </c:barChart>
      <c:catAx>
        <c:axId val="6731033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73103704"/>
        <c:crosses val="autoZero"/>
        <c:auto val="1"/>
        <c:lblAlgn val="ctr"/>
        <c:lblOffset val="100"/>
        <c:noMultiLvlLbl val="0"/>
      </c:catAx>
      <c:valAx>
        <c:axId val="6731037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731033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Sheet2!$B$8</c:f>
              <c:strCache>
                <c:ptCount val="1"/>
                <c:pt idx="0">
                  <c:v>Sweden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Sheet2!$C$7:$H$7</c:f>
              <c:strCache>
                <c:ptCount val="6"/>
                <c:pt idx="0">
                  <c:v>Democratic right</c:v>
                </c:pt>
                <c:pt idx="1">
                  <c:v>Inferior cognition</c:v>
                </c:pt>
                <c:pt idx="2">
                  <c:v>Negative emotional reaction</c:v>
                </c:pt>
                <c:pt idx="3">
                  <c:v>Emotions driving vote </c:v>
                </c:pt>
                <c:pt idx="4">
                  <c:v>Manipulated</c:v>
                </c:pt>
                <c:pt idx="5">
                  <c:v>Acceptance</c:v>
                </c:pt>
              </c:strCache>
            </c:strRef>
          </c:cat>
          <c:val>
            <c:numRef>
              <c:f>Sheet2!$C$8:$H$8</c:f>
              <c:numCache>
                <c:formatCode>0.00%</c:formatCode>
                <c:ptCount val="6"/>
                <c:pt idx="0">
                  <c:v>5.8974358974358973E-2</c:v>
                </c:pt>
                <c:pt idx="1">
                  <c:v>0.18974358974358974</c:v>
                </c:pt>
                <c:pt idx="2">
                  <c:v>6.9230769230769235E-2</c:v>
                </c:pt>
                <c:pt idx="3">
                  <c:v>5.8974358974358973E-2</c:v>
                </c:pt>
                <c:pt idx="4">
                  <c:v>6.9230769230769235E-2</c:v>
                </c:pt>
                <c:pt idx="5">
                  <c:v>3.3333333333333333E-2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D23-46EB-BA5D-A8AB193DE816}"/>
            </c:ext>
          </c:extLst>
        </c:ser>
        <c:ser>
          <c:idx val="1"/>
          <c:order val="1"/>
          <c:tx>
            <c:strRef>
              <c:f>Sheet2!$B$9</c:f>
              <c:strCache>
                <c:ptCount val="1"/>
                <c:pt idx="0">
                  <c:v>UK 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Sheet2!$C$7:$H$7</c:f>
              <c:strCache>
                <c:ptCount val="6"/>
                <c:pt idx="0">
                  <c:v>Democratic right</c:v>
                </c:pt>
                <c:pt idx="1">
                  <c:v>Inferior cognition</c:v>
                </c:pt>
                <c:pt idx="2">
                  <c:v>Negative emotional reaction</c:v>
                </c:pt>
                <c:pt idx="3">
                  <c:v>Emotions driving vote </c:v>
                </c:pt>
                <c:pt idx="4">
                  <c:v>Manipulated</c:v>
                </c:pt>
                <c:pt idx="5">
                  <c:v>Acceptance</c:v>
                </c:pt>
              </c:strCache>
            </c:strRef>
          </c:cat>
          <c:val>
            <c:numRef>
              <c:f>Sheet2!$C$9:$H$9</c:f>
              <c:numCache>
                <c:formatCode>0.00%</c:formatCode>
                <c:ptCount val="6"/>
                <c:pt idx="0">
                  <c:v>0.10113065326633165</c:v>
                </c:pt>
                <c:pt idx="1">
                  <c:v>0.24623115577889448</c:v>
                </c:pt>
                <c:pt idx="2">
                  <c:v>0.10050251256281408</c:v>
                </c:pt>
                <c:pt idx="3">
                  <c:v>8.7939698492462311E-3</c:v>
                </c:pt>
                <c:pt idx="4">
                  <c:v>0.13819095477386933</c:v>
                </c:pt>
                <c:pt idx="5">
                  <c:v>3.7688442211055273E-2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D23-46EB-BA5D-A8AB193DE816}"/>
            </c:ext>
          </c:extLst>
        </c:ser>
        <c:ser>
          <c:idx val="2"/>
          <c:order val="2"/>
          <c:tx>
            <c:strRef>
              <c:f>Sheet2!$B$10</c:f>
              <c:strCache>
                <c:ptCount val="1"/>
                <c:pt idx="0">
                  <c:v>South Africa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Sheet2!$C$7:$H$7</c:f>
              <c:strCache>
                <c:ptCount val="6"/>
                <c:pt idx="0">
                  <c:v>Democratic right</c:v>
                </c:pt>
                <c:pt idx="1">
                  <c:v>Inferior cognition</c:v>
                </c:pt>
                <c:pt idx="2">
                  <c:v>Negative emotional reaction</c:v>
                </c:pt>
                <c:pt idx="3">
                  <c:v>Emotions driving vote </c:v>
                </c:pt>
                <c:pt idx="4">
                  <c:v>Manipulated</c:v>
                </c:pt>
                <c:pt idx="5">
                  <c:v>Acceptance</c:v>
                </c:pt>
              </c:strCache>
            </c:strRef>
          </c:cat>
          <c:val>
            <c:numRef>
              <c:f>Sheet2!$C$10:$H$10</c:f>
              <c:numCache>
                <c:formatCode>0.00%</c:formatCode>
                <c:ptCount val="6"/>
                <c:pt idx="0">
                  <c:v>0.10789283128167994</c:v>
                </c:pt>
                <c:pt idx="1">
                  <c:v>0.29905865314989138</c:v>
                </c:pt>
                <c:pt idx="2">
                  <c:v>0.10354815351194786</c:v>
                </c:pt>
                <c:pt idx="3">
                  <c:v>4.2722664735698766E-2</c:v>
                </c:pt>
                <c:pt idx="4">
                  <c:v>5.5756698044895005E-2</c:v>
                </c:pt>
                <c:pt idx="5">
                  <c:v>3.3309196234612599E-2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D23-46EB-BA5D-A8AB193DE81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73103376"/>
        <c:axId val="673103704"/>
      </c:barChart>
      <c:catAx>
        <c:axId val="6731033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73103704"/>
        <c:crosses val="autoZero"/>
        <c:auto val="1"/>
        <c:lblAlgn val="ctr"/>
        <c:lblOffset val="100"/>
        <c:noMultiLvlLbl val="0"/>
      </c:catAx>
      <c:valAx>
        <c:axId val="6731037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731033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Sheet2!$B$8</c:f>
              <c:strCache>
                <c:ptCount val="1"/>
                <c:pt idx="0">
                  <c:v>Sweden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Sheet2!$C$7:$H$7</c:f>
              <c:strCache>
                <c:ptCount val="6"/>
                <c:pt idx="0">
                  <c:v>Democratic right</c:v>
                </c:pt>
                <c:pt idx="1">
                  <c:v>Inferior cognition</c:v>
                </c:pt>
                <c:pt idx="2">
                  <c:v>Negative emotional reaction</c:v>
                </c:pt>
                <c:pt idx="3">
                  <c:v>Emotions driving vote </c:v>
                </c:pt>
                <c:pt idx="4">
                  <c:v>Manipulated</c:v>
                </c:pt>
                <c:pt idx="5">
                  <c:v>Acceptance</c:v>
                </c:pt>
              </c:strCache>
            </c:strRef>
          </c:cat>
          <c:val>
            <c:numRef>
              <c:f>Sheet2!$C$8:$H$8</c:f>
              <c:numCache>
                <c:formatCode>0.00%</c:formatCode>
                <c:ptCount val="6"/>
                <c:pt idx="0">
                  <c:v>5.8974358974358973E-2</c:v>
                </c:pt>
                <c:pt idx="1">
                  <c:v>0.18974358974358974</c:v>
                </c:pt>
                <c:pt idx="2">
                  <c:v>6.9230769230769235E-2</c:v>
                </c:pt>
                <c:pt idx="3">
                  <c:v>5.8974358974358973E-2</c:v>
                </c:pt>
                <c:pt idx="4">
                  <c:v>6.9230769230769235E-2</c:v>
                </c:pt>
                <c:pt idx="5">
                  <c:v>3.3333333333333333E-2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D23-46EB-BA5D-A8AB193DE816}"/>
            </c:ext>
          </c:extLst>
        </c:ser>
        <c:ser>
          <c:idx val="1"/>
          <c:order val="1"/>
          <c:tx>
            <c:strRef>
              <c:f>Sheet2!$B$9</c:f>
              <c:strCache>
                <c:ptCount val="1"/>
                <c:pt idx="0">
                  <c:v>UK 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Sheet2!$C$7:$H$7</c:f>
              <c:strCache>
                <c:ptCount val="6"/>
                <c:pt idx="0">
                  <c:v>Democratic right</c:v>
                </c:pt>
                <c:pt idx="1">
                  <c:v>Inferior cognition</c:v>
                </c:pt>
                <c:pt idx="2">
                  <c:v>Negative emotional reaction</c:v>
                </c:pt>
                <c:pt idx="3">
                  <c:v>Emotions driving vote </c:v>
                </c:pt>
                <c:pt idx="4">
                  <c:v>Manipulated</c:v>
                </c:pt>
                <c:pt idx="5">
                  <c:v>Acceptance</c:v>
                </c:pt>
              </c:strCache>
            </c:strRef>
          </c:cat>
          <c:val>
            <c:numRef>
              <c:f>Sheet2!$C$9:$H$9</c:f>
              <c:numCache>
                <c:formatCode>0.00%</c:formatCode>
                <c:ptCount val="6"/>
                <c:pt idx="0">
                  <c:v>0.10113065326633165</c:v>
                </c:pt>
                <c:pt idx="1">
                  <c:v>0.24623115577889448</c:v>
                </c:pt>
                <c:pt idx="2">
                  <c:v>0.10050251256281408</c:v>
                </c:pt>
                <c:pt idx="3">
                  <c:v>8.7939698492462311E-3</c:v>
                </c:pt>
                <c:pt idx="4">
                  <c:v>0.13819095477386933</c:v>
                </c:pt>
                <c:pt idx="5">
                  <c:v>3.7688442211055273E-2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D23-46EB-BA5D-A8AB193DE816}"/>
            </c:ext>
          </c:extLst>
        </c:ser>
        <c:ser>
          <c:idx val="2"/>
          <c:order val="2"/>
          <c:tx>
            <c:strRef>
              <c:f>Sheet2!$B$10</c:f>
              <c:strCache>
                <c:ptCount val="1"/>
                <c:pt idx="0">
                  <c:v>South Africa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Sheet2!$C$7:$H$7</c:f>
              <c:strCache>
                <c:ptCount val="6"/>
                <c:pt idx="0">
                  <c:v>Democratic right</c:v>
                </c:pt>
                <c:pt idx="1">
                  <c:v>Inferior cognition</c:v>
                </c:pt>
                <c:pt idx="2">
                  <c:v>Negative emotional reaction</c:v>
                </c:pt>
                <c:pt idx="3">
                  <c:v>Emotions driving vote </c:v>
                </c:pt>
                <c:pt idx="4">
                  <c:v>Manipulated</c:v>
                </c:pt>
                <c:pt idx="5">
                  <c:v>Acceptance</c:v>
                </c:pt>
              </c:strCache>
            </c:strRef>
          </c:cat>
          <c:val>
            <c:numRef>
              <c:f>Sheet2!$C$10:$H$10</c:f>
              <c:numCache>
                <c:formatCode>0.00%</c:formatCode>
                <c:ptCount val="6"/>
                <c:pt idx="0">
                  <c:v>0.10789283128167994</c:v>
                </c:pt>
                <c:pt idx="1">
                  <c:v>0.29905865314989138</c:v>
                </c:pt>
                <c:pt idx="2">
                  <c:v>0.10354815351194786</c:v>
                </c:pt>
                <c:pt idx="3">
                  <c:v>4.2722664735698766E-2</c:v>
                </c:pt>
                <c:pt idx="4">
                  <c:v>5.5756698044895005E-2</c:v>
                </c:pt>
                <c:pt idx="5">
                  <c:v>3.3309196234612599E-2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D23-46EB-BA5D-A8AB193DE81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73103376"/>
        <c:axId val="673103704"/>
      </c:barChart>
      <c:catAx>
        <c:axId val="6731033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73103704"/>
        <c:crosses val="autoZero"/>
        <c:auto val="1"/>
        <c:lblAlgn val="ctr"/>
        <c:lblOffset val="100"/>
        <c:noMultiLvlLbl val="0"/>
      </c:catAx>
      <c:valAx>
        <c:axId val="6731037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731033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Sheet2!$B$8</c:f>
              <c:strCache>
                <c:ptCount val="1"/>
                <c:pt idx="0">
                  <c:v>Sweden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Sheet2!$C$7:$H$7</c:f>
              <c:strCache>
                <c:ptCount val="6"/>
                <c:pt idx="0">
                  <c:v>Democratic right</c:v>
                </c:pt>
                <c:pt idx="1">
                  <c:v>Inferior cognition</c:v>
                </c:pt>
                <c:pt idx="2">
                  <c:v>Negative emotional reaction</c:v>
                </c:pt>
                <c:pt idx="3">
                  <c:v>Emotions driving vote </c:v>
                </c:pt>
                <c:pt idx="4">
                  <c:v>Manipulated</c:v>
                </c:pt>
                <c:pt idx="5">
                  <c:v>Acceptance</c:v>
                </c:pt>
              </c:strCache>
            </c:strRef>
          </c:cat>
          <c:val>
            <c:numRef>
              <c:f>Sheet2!$C$8:$H$8</c:f>
              <c:numCache>
                <c:formatCode>0.00%</c:formatCode>
                <c:ptCount val="6"/>
                <c:pt idx="0">
                  <c:v>5.8974358974358973E-2</c:v>
                </c:pt>
                <c:pt idx="1">
                  <c:v>0.18974358974358974</c:v>
                </c:pt>
                <c:pt idx="2">
                  <c:v>6.9230769230769235E-2</c:v>
                </c:pt>
                <c:pt idx="3">
                  <c:v>5.8974358974358973E-2</c:v>
                </c:pt>
                <c:pt idx="4">
                  <c:v>6.9230769230769235E-2</c:v>
                </c:pt>
                <c:pt idx="5">
                  <c:v>3.3333333333333333E-2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D23-46EB-BA5D-A8AB193DE816}"/>
            </c:ext>
          </c:extLst>
        </c:ser>
        <c:ser>
          <c:idx val="1"/>
          <c:order val="1"/>
          <c:tx>
            <c:strRef>
              <c:f>Sheet2!$B$9</c:f>
              <c:strCache>
                <c:ptCount val="1"/>
                <c:pt idx="0">
                  <c:v>UK 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Sheet2!$C$7:$H$7</c:f>
              <c:strCache>
                <c:ptCount val="6"/>
                <c:pt idx="0">
                  <c:v>Democratic right</c:v>
                </c:pt>
                <c:pt idx="1">
                  <c:v>Inferior cognition</c:v>
                </c:pt>
                <c:pt idx="2">
                  <c:v>Negative emotional reaction</c:v>
                </c:pt>
                <c:pt idx="3">
                  <c:v>Emotions driving vote </c:v>
                </c:pt>
                <c:pt idx="4">
                  <c:v>Manipulated</c:v>
                </c:pt>
                <c:pt idx="5">
                  <c:v>Acceptance</c:v>
                </c:pt>
              </c:strCache>
            </c:strRef>
          </c:cat>
          <c:val>
            <c:numRef>
              <c:f>Sheet2!$C$9:$H$9</c:f>
              <c:numCache>
                <c:formatCode>0.00%</c:formatCode>
                <c:ptCount val="6"/>
                <c:pt idx="0">
                  <c:v>0.10113065326633165</c:v>
                </c:pt>
                <c:pt idx="1">
                  <c:v>0.24623115577889448</c:v>
                </c:pt>
                <c:pt idx="2">
                  <c:v>0.10050251256281408</c:v>
                </c:pt>
                <c:pt idx="3">
                  <c:v>8.7939698492462311E-3</c:v>
                </c:pt>
                <c:pt idx="4">
                  <c:v>0.13819095477386933</c:v>
                </c:pt>
                <c:pt idx="5">
                  <c:v>3.7688442211055273E-2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D23-46EB-BA5D-A8AB193DE816}"/>
            </c:ext>
          </c:extLst>
        </c:ser>
        <c:ser>
          <c:idx val="2"/>
          <c:order val="2"/>
          <c:tx>
            <c:strRef>
              <c:f>Sheet2!$B$10</c:f>
              <c:strCache>
                <c:ptCount val="1"/>
                <c:pt idx="0">
                  <c:v>South Africa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Sheet2!$C$7:$H$7</c:f>
              <c:strCache>
                <c:ptCount val="6"/>
                <c:pt idx="0">
                  <c:v>Democratic right</c:v>
                </c:pt>
                <c:pt idx="1">
                  <c:v>Inferior cognition</c:v>
                </c:pt>
                <c:pt idx="2">
                  <c:v>Negative emotional reaction</c:v>
                </c:pt>
                <c:pt idx="3">
                  <c:v>Emotions driving vote </c:v>
                </c:pt>
                <c:pt idx="4">
                  <c:v>Manipulated</c:v>
                </c:pt>
                <c:pt idx="5">
                  <c:v>Acceptance</c:v>
                </c:pt>
              </c:strCache>
            </c:strRef>
          </c:cat>
          <c:val>
            <c:numRef>
              <c:f>Sheet2!$C$10:$H$10</c:f>
              <c:numCache>
                <c:formatCode>0.00%</c:formatCode>
                <c:ptCount val="6"/>
                <c:pt idx="0">
                  <c:v>0.10789283128167994</c:v>
                </c:pt>
                <c:pt idx="1">
                  <c:v>0.29905865314989138</c:v>
                </c:pt>
                <c:pt idx="2">
                  <c:v>0.10354815351194786</c:v>
                </c:pt>
                <c:pt idx="3">
                  <c:v>4.2722664735698766E-2</c:v>
                </c:pt>
                <c:pt idx="4">
                  <c:v>5.5756698044895005E-2</c:v>
                </c:pt>
                <c:pt idx="5">
                  <c:v>3.3309196234612599E-2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D23-46EB-BA5D-A8AB193DE81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73103376"/>
        <c:axId val="673103704"/>
      </c:barChart>
      <c:catAx>
        <c:axId val="6731033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73103704"/>
        <c:crosses val="autoZero"/>
        <c:auto val="1"/>
        <c:lblAlgn val="ctr"/>
        <c:lblOffset val="100"/>
        <c:noMultiLvlLbl val="0"/>
      </c:catAx>
      <c:valAx>
        <c:axId val="6731037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731033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Sheet2!$B$8</c:f>
              <c:strCache>
                <c:ptCount val="1"/>
                <c:pt idx="0">
                  <c:v>Sweden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Sheet2!$C$7:$H$7</c:f>
              <c:strCache>
                <c:ptCount val="6"/>
                <c:pt idx="0">
                  <c:v>Democratic right</c:v>
                </c:pt>
                <c:pt idx="1">
                  <c:v>Inferior cognition</c:v>
                </c:pt>
                <c:pt idx="2">
                  <c:v>Negative emotional reaction</c:v>
                </c:pt>
                <c:pt idx="3">
                  <c:v>Emotions driving vote </c:v>
                </c:pt>
                <c:pt idx="4">
                  <c:v>Manipulated</c:v>
                </c:pt>
                <c:pt idx="5">
                  <c:v>Acceptance</c:v>
                </c:pt>
              </c:strCache>
            </c:strRef>
          </c:cat>
          <c:val>
            <c:numRef>
              <c:f>Sheet2!$C$8:$H$8</c:f>
              <c:numCache>
                <c:formatCode>0.00%</c:formatCode>
                <c:ptCount val="6"/>
                <c:pt idx="0">
                  <c:v>5.8974358974358973E-2</c:v>
                </c:pt>
                <c:pt idx="1">
                  <c:v>0.18974358974358974</c:v>
                </c:pt>
                <c:pt idx="2">
                  <c:v>6.9230769230769235E-2</c:v>
                </c:pt>
                <c:pt idx="3">
                  <c:v>5.8974358974358973E-2</c:v>
                </c:pt>
                <c:pt idx="4">
                  <c:v>6.9230769230769235E-2</c:v>
                </c:pt>
                <c:pt idx="5">
                  <c:v>3.3333333333333333E-2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D23-46EB-BA5D-A8AB193DE816}"/>
            </c:ext>
          </c:extLst>
        </c:ser>
        <c:ser>
          <c:idx val="1"/>
          <c:order val="1"/>
          <c:tx>
            <c:strRef>
              <c:f>Sheet2!$B$9</c:f>
              <c:strCache>
                <c:ptCount val="1"/>
                <c:pt idx="0">
                  <c:v>UK 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Sheet2!$C$7:$H$7</c:f>
              <c:strCache>
                <c:ptCount val="6"/>
                <c:pt idx="0">
                  <c:v>Democratic right</c:v>
                </c:pt>
                <c:pt idx="1">
                  <c:v>Inferior cognition</c:v>
                </c:pt>
                <c:pt idx="2">
                  <c:v>Negative emotional reaction</c:v>
                </c:pt>
                <c:pt idx="3">
                  <c:v>Emotions driving vote </c:v>
                </c:pt>
                <c:pt idx="4">
                  <c:v>Manipulated</c:v>
                </c:pt>
                <c:pt idx="5">
                  <c:v>Acceptance</c:v>
                </c:pt>
              </c:strCache>
            </c:strRef>
          </c:cat>
          <c:val>
            <c:numRef>
              <c:f>Sheet2!$C$9:$H$9</c:f>
              <c:numCache>
                <c:formatCode>0.00%</c:formatCode>
                <c:ptCount val="6"/>
                <c:pt idx="0">
                  <c:v>0.10113065326633165</c:v>
                </c:pt>
                <c:pt idx="1">
                  <c:v>0.24623115577889448</c:v>
                </c:pt>
                <c:pt idx="2">
                  <c:v>0.10050251256281408</c:v>
                </c:pt>
                <c:pt idx="3">
                  <c:v>8.7939698492462311E-3</c:v>
                </c:pt>
                <c:pt idx="4">
                  <c:v>0.13819095477386933</c:v>
                </c:pt>
                <c:pt idx="5">
                  <c:v>3.7688442211055273E-2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D23-46EB-BA5D-A8AB193DE816}"/>
            </c:ext>
          </c:extLst>
        </c:ser>
        <c:ser>
          <c:idx val="2"/>
          <c:order val="2"/>
          <c:tx>
            <c:strRef>
              <c:f>Sheet2!$B$10</c:f>
              <c:strCache>
                <c:ptCount val="1"/>
                <c:pt idx="0">
                  <c:v>South Africa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Sheet2!$C$7:$H$7</c:f>
              <c:strCache>
                <c:ptCount val="6"/>
                <c:pt idx="0">
                  <c:v>Democratic right</c:v>
                </c:pt>
                <c:pt idx="1">
                  <c:v>Inferior cognition</c:v>
                </c:pt>
                <c:pt idx="2">
                  <c:v>Negative emotional reaction</c:v>
                </c:pt>
                <c:pt idx="3">
                  <c:v>Emotions driving vote </c:v>
                </c:pt>
                <c:pt idx="4">
                  <c:v>Manipulated</c:v>
                </c:pt>
                <c:pt idx="5">
                  <c:v>Acceptance</c:v>
                </c:pt>
              </c:strCache>
            </c:strRef>
          </c:cat>
          <c:val>
            <c:numRef>
              <c:f>Sheet2!$C$10:$H$10</c:f>
              <c:numCache>
                <c:formatCode>0.00%</c:formatCode>
                <c:ptCount val="6"/>
                <c:pt idx="0">
                  <c:v>0.10789283128167994</c:v>
                </c:pt>
                <c:pt idx="1">
                  <c:v>0.29905865314989138</c:v>
                </c:pt>
                <c:pt idx="2">
                  <c:v>0.10354815351194786</c:v>
                </c:pt>
                <c:pt idx="3">
                  <c:v>4.2722664735698766E-2</c:v>
                </c:pt>
                <c:pt idx="4">
                  <c:v>5.5756698044895005E-2</c:v>
                </c:pt>
                <c:pt idx="5">
                  <c:v>3.3309196234612599E-2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D23-46EB-BA5D-A8AB193DE81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73103376"/>
        <c:axId val="673103704"/>
      </c:barChart>
      <c:catAx>
        <c:axId val="6731033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73103704"/>
        <c:crosses val="autoZero"/>
        <c:auto val="1"/>
        <c:lblAlgn val="ctr"/>
        <c:lblOffset val="100"/>
        <c:noMultiLvlLbl val="0"/>
      </c:catAx>
      <c:valAx>
        <c:axId val="6731037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731033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Sheet2!$B$8</c:f>
              <c:strCache>
                <c:ptCount val="1"/>
                <c:pt idx="0">
                  <c:v>Sweden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Sheet2!$C$7:$H$7</c:f>
              <c:strCache>
                <c:ptCount val="6"/>
                <c:pt idx="0">
                  <c:v>Democratic right</c:v>
                </c:pt>
                <c:pt idx="1">
                  <c:v>Inferior cognition</c:v>
                </c:pt>
                <c:pt idx="2">
                  <c:v>Negative emotional reaction</c:v>
                </c:pt>
                <c:pt idx="3">
                  <c:v>Emotions driving vote </c:v>
                </c:pt>
                <c:pt idx="4">
                  <c:v>Manipulated</c:v>
                </c:pt>
                <c:pt idx="5">
                  <c:v>Acceptance</c:v>
                </c:pt>
              </c:strCache>
            </c:strRef>
          </c:cat>
          <c:val>
            <c:numRef>
              <c:f>Sheet2!$C$8:$H$8</c:f>
              <c:numCache>
                <c:formatCode>0.00%</c:formatCode>
                <c:ptCount val="6"/>
                <c:pt idx="0">
                  <c:v>5.8974358974358973E-2</c:v>
                </c:pt>
                <c:pt idx="1">
                  <c:v>0.18974358974358974</c:v>
                </c:pt>
                <c:pt idx="2">
                  <c:v>6.9230769230769235E-2</c:v>
                </c:pt>
                <c:pt idx="3">
                  <c:v>5.8974358974358973E-2</c:v>
                </c:pt>
                <c:pt idx="4">
                  <c:v>6.9230769230769235E-2</c:v>
                </c:pt>
                <c:pt idx="5">
                  <c:v>3.3333333333333333E-2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D23-46EB-BA5D-A8AB193DE816}"/>
            </c:ext>
          </c:extLst>
        </c:ser>
        <c:ser>
          <c:idx val="1"/>
          <c:order val="1"/>
          <c:tx>
            <c:strRef>
              <c:f>Sheet2!$B$9</c:f>
              <c:strCache>
                <c:ptCount val="1"/>
                <c:pt idx="0">
                  <c:v>UK 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Sheet2!$C$7:$H$7</c:f>
              <c:strCache>
                <c:ptCount val="6"/>
                <c:pt idx="0">
                  <c:v>Democratic right</c:v>
                </c:pt>
                <c:pt idx="1">
                  <c:v>Inferior cognition</c:v>
                </c:pt>
                <c:pt idx="2">
                  <c:v>Negative emotional reaction</c:v>
                </c:pt>
                <c:pt idx="3">
                  <c:v>Emotions driving vote </c:v>
                </c:pt>
                <c:pt idx="4">
                  <c:v>Manipulated</c:v>
                </c:pt>
                <c:pt idx="5">
                  <c:v>Acceptance</c:v>
                </c:pt>
              </c:strCache>
            </c:strRef>
          </c:cat>
          <c:val>
            <c:numRef>
              <c:f>Sheet2!$C$9:$H$9</c:f>
              <c:numCache>
                <c:formatCode>0.00%</c:formatCode>
                <c:ptCount val="6"/>
                <c:pt idx="0">
                  <c:v>0.10113065326633165</c:v>
                </c:pt>
                <c:pt idx="1">
                  <c:v>0.24623115577889448</c:v>
                </c:pt>
                <c:pt idx="2">
                  <c:v>0.10050251256281408</c:v>
                </c:pt>
                <c:pt idx="3">
                  <c:v>8.7939698492462311E-3</c:v>
                </c:pt>
                <c:pt idx="4">
                  <c:v>0.13819095477386933</c:v>
                </c:pt>
                <c:pt idx="5">
                  <c:v>3.7688442211055273E-2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D23-46EB-BA5D-A8AB193DE816}"/>
            </c:ext>
          </c:extLst>
        </c:ser>
        <c:ser>
          <c:idx val="2"/>
          <c:order val="2"/>
          <c:tx>
            <c:strRef>
              <c:f>Sheet2!$B$10</c:f>
              <c:strCache>
                <c:ptCount val="1"/>
                <c:pt idx="0">
                  <c:v>South Africa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Sheet2!$C$7:$H$7</c:f>
              <c:strCache>
                <c:ptCount val="6"/>
                <c:pt idx="0">
                  <c:v>Democratic right</c:v>
                </c:pt>
                <c:pt idx="1">
                  <c:v>Inferior cognition</c:v>
                </c:pt>
                <c:pt idx="2">
                  <c:v>Negative emotional reaction</c:v>
                </c:pt>
                <c:pt idx="3">
                  <c:v>Emotions driving vote </c:v>
                </c:pt>
                <c:pt idx="4">
                  <c:v>Manipulated</c:v>
                </c:pt>
                <c:pt idx="5">
                  <c:v>Acceptance</c:v>
                </c:pt>
              </c:strCache>
            </c:strRef>
          </c:cat>
          <c:val>
            <c:numRef>
              <c:f>Sheet2!$C$10:$H$10</c:f>
              <c:numCache>
                <c:formatCode>0.00%</c:formatCode>
                <c:ptCount val="6"/>
                <c:pt idx="0">
                  <c:v>0.10789283128167994</c:v>
                </c:pt>
                <c:pt idx="1">
                  <c:v>0.29905865314989138</c:v>
                </c:pt>
                <c:pt idx="2">
                  <c:v>0.10354815351194786</c:v>
                </c:pt>
                <c:pt idx="3">
                  <c:v>4.2722664735698766E-2</c:v>
                </c:pt>
                <c:pt idx="4">
                  <c:v>5.5756698044895005E-2</c:v>
                </c:pt>
                <c:pt idx="5">
                  <c:v>3.3309196234612599E-2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D23-46EB-BA5D-A8AB193DE81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73103376"/>
        <c:axId val="673103704"/>
      </c:barChart>
      <c:catAx>
        <c:axId val="6731033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73103704"/>
        <c:crosses val="autoZero"/>
        <c:auto val="1"/>
        <c:lblAlgn val="ctr"/>
        <c:lblOffset val="100"/>
        <c:noMultiLvlLbl val="0"/>
      </c:catAx>
      <c:valAx>
        <c:axId val="6731037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731033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Atmosphere!$A$15:$A$25</c:f>
              <c:strCache>
                <c:ptCount val="11"/>
                <c:pt idx="0">
                  <c:v>Anxious</c:v>
                </c:pt>
                <c:pt idx="1">
                  <c:v>Nasty</c:v>
                </c:pt>
                <c:pt idx="2">
                  <c:v>Electric</c:v>
                </c:pt>
                <c:pt idx="3">
                  <c:v>Frustrating</c:v>
                </c:pt>
                <c:pt idx="4">
                  <c:v>Divisive</c:v>
                </c:pt>
                <c:pt idx="5">
                  <c:v>Hostile</c:v>
                </c:pt>
                <c:pt idx="6">
                  <c:v>Exciting</c:v>
                </c:pt>
                <c:pt idx="7">
                  <c:v>Brexit</c:v>
                </c:pt>
                <c:pt idx="8">
                  <c:v>Boring</c:v>
                </c:pt>
                <c:pt idx="9">
                  <c:v>Toxic</c:v>
                </c:pt>
                <c:pt idx="10">
                  <c:v>Tense </c:v>
                </c:pt>
              </c:strCache>
            </c:strRef>
          </c:cat>
          <c:val>
            <c:numRef>
              <c:f>Atmosphere!$C$15:$C$25</c:f>
              <c:numCache>
                <c:formatCode>0%</c:formatCode>
                <c:ptCount val="11"/>
                <c:pt idx="0">
                  <c:v>2.9504741833508957E-2</c:v>
                </c:pt>
                <c:pt idx="1">
                  <c:v>2.9504741833508957E-2</c:v>
                </c:pt>
                <c:pt idx="2">
                  <c:v>3.1612223393045313E-2</c:v>
                </c:pt>
                <c:pt idx="3">
                  <c:v>3.1612223393045313E-2</c:v>
                </c:pt>
                <c:pt idx="4">
                  <c:v>4.1095890410958902E-2</c:v>
                </c:pt>
                <c:pt idx="5">
                  <c:v>4.1095890410958902E-2</c:v>
                </c:pt>
                <c:pt idx="6">
                  <c:v>4.8472075869336141E-2</c:v>
                </c:pt>
                <c:pt idx="7">
                  <c:v>6.0063224446786093E-2</c:v>
                </c:pt>
                <c:pt idx="8">
                  <c:v>9.5890410958904104E-2</c:v>
                </c:pt>
                <c:pt idx="9">
                  <c:v>0.15806111696522657</c:v>
                </c:pt>
                <c:pt idx="10">
                  <c:v>0.17597471022128555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CF9-4910-A39C-4D93CA2497A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510868808"/>
        <c:axId val="510873400"/>
      </c:barChart>
      <c:catAx>
        <c:axId val="51086880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10873400"/>
        <c:crosses val="autoZero"/>
        <c:auto val="1"/>
        <c:lblAlgn val="ctr"/>
        <c:lblOffset val="100"/>
        <c:noMultiLvlLbl val="0"/>
      </c:catAx>
      <c:valAx>
        <c:axId val="51087340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108688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/>
              <a:t>Gender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4984902489856473"/>
          <c:y val="0.15962986873251561"/>
          <c:w val="0.50030195020287049"/>
          <c:h val="0.69457663821718862"/>
        </c:manualLayout>
      </c:layout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Atmosphere!$A$1</c:f>
              <c:strCache>
                <c:ptCount val="1"/>
                <c:pt idx="0">
                  <c:v>.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Atmosphere!$H$6:$H$14</c:f>
              <c:strCache>
                <c:ptCount val="9"/>
                <c:pt idx="0">
                  <c:v>Childish</c:v>
                </c:pt>
                <c:pt idx="1">
                  <c:v>Messy</c:v>
                </c:pt>
                <c:pt idx="2">
                  <c:v>Chaos</c:v>
                </c:pt>
                <c:pt idx="3">
                  <c:v>Uncertain</c:v>
                </c:pt>
                <c:pt idx="4">
                  <c:v>Spiteful </c:v>
                </c:pt>
                <c:pt idx="5">
                  <c:v>Worrying</c:v>
                </c:pt>
                <c:pt idx="6">
                  <c:v>Good</c:v>
                </c:pt>
                <c:pt idx="7">
                  <c:v>Argumentative </c:v>
                </c:pt>
                <c:pt idx="8">
                  <c:v>Exciting</c:v>
                </c:pt>
              </c:strCache>
            </c:strRef>
          </c:cat>
          <c:val>
            <c:numRef>
              <c:f>Atmosphere!$J$6:$J$14</c:f>
              <c:numCache>
                <c:formatCode>0%</c:formatCode>
                <c:ptCount val="9"/>
                <c:pt idx="0">
                  <c:v>3.272727272727273E-2</c:v>
                </c:pt>
                <c:pt idx="1">
                  <c:v>3.8787878787878788E-2</c:v>
                </c:pt>
                <c:pt idx="2">
                  <c:v>0.04</c:v>
                </c:pt>
                <c:pt idx="3">
                  <c:v>4.4848484848484846E-2</c:v>
                </c:pt>
                <c:pt idx="4">
                  <c:v>4.8484848484848485E-2</c:v>
                </c:pt>
                <c:pt idx="5">
                  <c:v>5.5757575757575756E-2</c:v>
                </c:pt>
                <c:pt idx="6">
                  <c:v>5.8181818181818182E-2</c:v>
                </c:pt>
                <c:pt idx="7">
                  <c:v>7.636363636363637E-2</c:v>
                </c:pt>
                <c:pt idx="8">
                  <c:v>9.9393939393939396E-2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571-4AB4-A250-9E9DB7AF75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552937296"/>
        <c:axId val="552934344"/>
      </c:barChart>
      <c:catAx>
        <c:axId val="55293729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52934344"/>
        <c:crosses val="autoZero"/>
        <c:auto val="1"/>
        <c:lblAlgn val="ctr"/>
        <c:lblOffset val="100"/>
        <c:noMultiLvlLbl val="0"/>
      </c:catAx>
      <c:valAx>
        <c:axId val="55293434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529372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/>
              <a:t>Gender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4984902489856473"/>
          <c:y val="0.15962986873251561"/>
          <c:w val="0.50030195020287049"/>
          <c:h val="0.69457663821718862"/>
        </c:manualLayout>
      </c:layout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spPr>
            <a:solidFill>
              <a:srgbClr val="FF0000"/>
            </a:solidFill>
          </c:spPr>
          <c:dPt>
            <c:idx val="0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558-4BC8-8784-BA5F9559C51A}"/>
              </c:ext>
            </c:extLst>
          </c:dPt>
          <c:dPt>
            <c:idx val="1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558-4BC8-8784-BA5F9559C51A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9558-4BC8-8784-BA5F9559C51A}"/>
              </c:ext>
            </c:extLst>
          </c:dPt>
          <c:dLbls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3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Sheet2!$G$4:$G$6</c:f>
              <c:strCache>
                <c:ptCount val="3"/>
                <c:pt idx="0">
                  <c:v>Negative</c:v>
                </c:pt>
                <c:pt idx="1">
                  <c:v>Positive</c:v>
                </c:pt>
                <c:pt idx="2">
                  <c:v>Neutral</c:v>
                </c:pt>
              </c:strCache>
            </c:strRef>
          </c:cat>
          <c:val>
            <c:numRef>
              <c:f>Sheet2!$I$4:$I$6</c:f>
              <c:numCache>
                <c:formatCode>0%</c:formatCode>
                <c:ptCount val="3"/>
                <c:pt idx="0">
                  <c:v>0.7793141592920354</c:v>
                </c:pt>
                <c:pt idx="1">
                  <c:v>4.0376106194690266E-2</c:v>
                </c:pt>
                <c:pt idx="2">
                  <c:v>0.18030973451327434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9558-4BC8-8784-BA5F9559C51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/>
              <a:t>Gender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4984902489856473"/>
          <c:y val="0.15962986873251561"/>
          <c:w val="0.50030195020287049"/>
          <c:h val="0.69457663821718862"/>
        </c:manualLayout>
      </c:layout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0.19079</cdr:x>
      <cdr:y>0.00517</cdr:y>
    </cdr:from>
    <cdr:to>
      <cdr:x>0.36258</cdr:x>
      <cdr:y>0.99661</cdr:y>
    </cdr:to>
    <cdr:sp macro="" textlink="">
      <cdr:nvSpPr>
        <cdr:cNvPr id="2" name="Oval 1">
          <a:extLst xmlns:a="http://schemas.openxmlformats.org/drawingml/2006/main">
            <a:ext uri="{FF2B5EF4-FFF2-40B4-BE49-F238E27FC236}">
              <a16:creationId xmlns:a16="http://schemas.microsoft.com/office/drawing/2014/main" id="{D6D8C62F-3DC4-01A7-A23D-9BC0F6D2CBFC}"/>
            </a:ext>
          </a:extLst>
        </cdr:cNvPr>
        <cdr:cNvSpPr/>
      </cdr:nvSpPr>
      <cdr:spPr>
        <a:xfrm xmlns:a="http://schemas.openxmlformats.org/drawingml/2006/main">
          <a:off x="1814321" y="26594"/>
          <a:ext cx="1633728" cy="5100300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>
          <a:solidFill>
            <a:srgbClr val="FF0000"/>
          </a:solidFill>
        </a:ln>
      </cdr:spPr>
      <cdr:style>
        <a:lnRef xmlns:a="http://schemas.openxmlformats.org/drawingml/2006/main" idx="2">
          <a:schemeClr val="dk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n-GB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0.34861</cdr:x>
      <cdr:y>0.45929</cdr:y>
    </cdr:from>
    <cdr:to>
      <cdr:x>0.52529</cdr:x>
      <cdr:y>0.93674</cdr:y>
    </cdr:to>
    <cdr:sp macro="" textlink="">
      <cdr:nvSpPr>
        <cdr:cNvPr id="2" name="Oval 1">
          <a:extLst xmlns:a="http://schemas.openxmlformats.org/drawingml/2006/main">
            <a:ext uri="{FF2B5EF4-FFF2-40B4-BE49-F238E27FC236}">
              <a16:creationId xmlns:a16="http://schemas.microsoft.com/office/drawing/2014/main" id="{D6D8C62F-3DC4-01A7-A23D-9BC0F6D2CBFC}"/>
            </a:ext>
          </a:extLst>
        </cdr:cNvPr>
        <cdr:cNvSpPr/>
      </cdr:nvSpPr>
      <cdr:spPr>
        <a:xfrm xmlns:a="http://schemas.openxmlformats.org/drawingml/2006/main">
          <a:off x="3315184" y="2362719"/>
          <a:ext cx="1680209" cy="2456169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>
          <a:solidFill>
            <a:srgbClr val="FF0000"/>
          </a:solidFill>
        </a:ln>
      </cdr:spPr>
      <cdr:style>
        <a:lnRef xmlns:a="http://schemas.openxmlformats.org/drawingml/2006/main" idx="2">
          <a:schemeClr val="dk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n-GB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0.5</cdr:x>
      <cdr:y>0.53812</cdr:y>
    </cdr:from>
    <cdr:to>
      <cdr:x>0.67668</cdr:x>
      <cdr:y>0.91845</cdr:y>
    </cdr:to>
    <cdr:sp macro="" textlink="">
      <cdr:nvSpPr>
        <cdr:cNvPr id="2" name="Oval 1">
          <a:extLst xmlns:a="http://schemas.openxmlformats.org/drawingml/2006/main">
            <a:ext uri="{FF2B5EF4-FFF2-40B4-BE49-F238E27FC236}">
              <a16:creationId xmlns:a16="http://schemas.microsoft.com/office/drawing/2014/main" id="{D6D8C62F-3DC4-01A7-A23D-9BC0F6D2CBFC}"/>
            </a:ext>
          </a:extLst>
        </cdr:cNvPr>
        <cdr:cNvSpPr/>
      </cdr:nvSpPr>
      <cdr:spPr>
        <a:xfrm xmlns:a="http://schemas.openxmlformats.org/drawingml/2006/main">
          <a:off x="4754880" y="2768268"/>
          <a:ext cx="1680184" cy="1956554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>
          <a:solidFill>
            <a:srgbClr val="FF0000"/>
          </a:solidFill>
        </a:ln>
      </cdr:spPr>
      <cdr:style>
        <a:lnRef xmlns:a="http://schemas.openxmlformats.org/drawingml/2006/main" idx="2">
          <a:schemeClr val="dk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n-GB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0.6641</cdr:x>
      <cdr:y>0.42049</cdr:y>
    </cdr:from>
    <cdr:to>
      <cdr:x>0.84078</cdr:x>
      <cdr:y>0.92703</cdr:y>
    </cdr:to>
    <cdr:sp macro="" textlink="">
      <cdr:nvSpPr>
        <cdr:cNvPr id="2" name="Oval 1">
          <a:extLst xmlns:a="http://schemas.openxmlformats.org/drawingml/2006/main">
            <a:ext uri="{FF2B5EF4-FFF2-40B4-BE49-F238E27FC236}">
              <a16:creationId xmlns:a16="http://schemas.microsoft.com/office/drawing/2014/main" id="{D6D8C62F-3DC4-01A7-A23D-9BC0F6D2CBFC}"/>
            </a:ext>
          </a:extLst>
        </cdr:cNvPr>
        <cdr:cNvSpPr/>
      </cdr:nvSpPr>
      <cdr:spPr>
        <a:xfrm xmlns:a="http://schemas.openxmlformats.org/drawingml/2006/main">
          <a:off x="6315456" y="2163143"/>
          <a:ext cx="1680184" cy="2605819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>
          <a:solidFill>
            <a:srgbClr val="FF0000"/>
          </a:solidFill>
        </a:ln>
      </cdr:spPr>
      <cdr:style>
        <a:lnRef xmlns:a="http://schemas.openxmlformats.org/drawingml/2006/main" idx="2">
          <a:schemeClr val="dk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n-GB"/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0.82332</cdr:x>
      <cdr:y>0.57563</cdr:y>
    </cdr:from>
    <cdr:to>
      <cdr:x>1</cdr:x>
      <cdr:y>0.95243</cdr:y>
    </cdr:to>
    <cdr:sp macro="" textlink="">
      <cdr:nvSpPr>
        <cdr:cNvPr id="2" name="Oval 1">
          <a:extLst xmlns:a="http://schemas.openxmlformats.org/drawingml/2006/main">
            <a:ext uri="{FF2B5EF4-FFF2-40B4-BE49-F238E27FC236}">
              <a16:creationId xmlns:a16="http://schemas.microsoft.com/office/drawing/2014/main" id="{D6D8C62F-3DC4-01A7-A23D-9BC0F6D2CBFC}"/>
            </a:ext>
          </a:extLst>
        </cdr:cNvPr>
        <cdr:cNvSpPr/>
      </cdr:nvSpPr>
      <cdr:spPr>
        <a:xfrm xmlns:a="http://schemas.openxmlformats.org/drawingml/2006/main">
          <a:off x="7829576" y="2961248"/>
          <a:ext cx="1680184" cy="1938374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>
          <a:solidFill>
            <a:srgbClr val="FF0000"/>
          </a:solidFill>
        </a:ln>
      </cdr:spPr>
      <cdr:style>
        <a:lnRef xmlns:a="http://schemas.openxmlformats.org/drawingml/2006/main" idx="2">
          <a:schemeClr val="dk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n-GB"/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0.82332</cdr:x>
      <cdr:y>0.57563</cdr:y>
    </cdr:from>
    <cdr:to>
      <cdr:x>1</cdr:x>
      <cdr:y>0.95243</cdr:y>
    </cdr:to>
    <cdr:sp macro="" textlink="">
      <cdr:nvSpPr>
        <cdr:cNvPr id="2" name="Oval 1">
          <a:extLst xmlns:a="http://schemas.openxmlformats.org/drawingml/2006/main">
            <a:ext uri="{FF2B5EF4-FFF2-40B4-BE49-F238E27FC236}">
              <a16:creationId xmlns:a16="http://schemas.microsoft.com/office/drawing/2014/main" id="{D6D8C62F-3DC4-01A7-A23D-9BC0F6D2CBFC}"/>
            </a:ext>
          </a:extLst>
        </cdr:cNvPr>
        <cdr:cNvSpPr/>
      </cdr:nvSpPr>
      <cdr:spPr>
        <a:xfrm xmlns:a="http://schemas.openxmlformats.org/drawingml/2006/main">
          <a:off x="7829576" y="2961248"/>
          <a:ext cx="1680184" cy="1938374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>
          <a:solidFill>
            <a:srgbClr val="FF0000"/>
          </a:solidFill>
        </a:ln>
      </cdr:spPr>
      <cdr:style>
        <a:lnRef xmlns:a="http://schemas.openxmlformats.org/drawingml/2006/main" idx="2">
          <a:schemeClr val="dk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n-GB"/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16D096-966E-461F-B08B-FE83BA3EE1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5E426D0-39E3-44C1-AC9E-1F9E6AA5D3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890DA3-8B0F-4A58-A8C8-94437BC1B7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2/2/2023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6CC326-4289-4015-8CD4-B413AB1E96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058233-594B-4796-9F5F-D0E13A94B7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64200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9BDBC8-BB86-4F13-93F2-1430862B69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0639FBF-5BC4-46F0-9A42-CAAC556BB0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90BBFE-66CA-4A7C-8BAB-E5EE059209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2/2/2023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AF0124-CAD2-4132-90A3-28F8F3854A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E36F3C-ACA8-410E-AEBD-0E630BE27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55306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B548C97-8106-4C79-99E3-0F0B79B572A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972C51C-99A9-4A4D-A009-2CC1547042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7E5AD0-0645-4B19-AC27-3D34C4B33F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2/2/2023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1B0F60-6FAC-47D8-9E0D-4F4B1CABCA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E32D30-3EA0-437F-B9DC-5182AD1132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5462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0967D9-6227-4144-A9BD-C29C346A08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BC05BA-1F03-4982-B90E-D0BC62E319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BB9B4C-AB30-4116-A55F-B26DB9EE74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2/2/2023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8A6FE9-06CC-4C8A-AB36-729128B420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71C18C-ECCC-4253-B6AB-24A41FA116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38676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F6668D-0B1A-4537-8B4B-F7CFB6B59A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DB9C22-FB80-41DD-A3C8-44D3A967A3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4D9A99-2F3C-4CD1-A254-68BED02933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2/2/2023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7E0654-0E2B-4383-8276-349A2CEB88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2D027E-2634-475D-93DD-3A72510AA8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8267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158771-A6FD-4876-9A95-2291CBE4FE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EF7D3E-A3A9-45C8-8D7C-6B0823AC45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4B3B3E-6F22-4D80-AF56-39723AFC65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6BE1FF-B896-4F86-8EEC-BE4C65602F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2/2/2023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5298C4-84E8-4739-9EF9-8D57D3D15B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3663E2-648C-42BA-9E13-A6C8279E38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97365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1D962-B82D-4F2D-9CF4-F2AFA0C6DB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BF3610-3D97-4F0E-AEAF-26A1CF977A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045AAE-56EA-4FA7-8A65-1F7DC1137C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AE4370A-E463-47EC-9686-533CEC368D1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09E2C4D-7BE0-4766-A659-D226D001E6C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07D4CF6-AE47-41D4-86BC-FB84A52CB9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2/2/2023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E4B49A6-ACF6-42CC-A4C6-9F3832BB4B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262254D-4D1E-4F31-A9B9-74B0277805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42998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582D6-8437-4E22-9813-D5F10AFB16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298A00B-D59C-48A8-A8D4-DE252EC3D5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2/2/2023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6A43729-A616-4121-B658-0C390BD5DA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1F6B29D-64A7-4E9A-AD73-177E7CE84B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43624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76863E4-B619-4056-B7B3-831EA3791A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2/2/2023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DB61F25-8182-4881-98AF-EB6123FA10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C2D715-D9C3-46A0-81F4-D0A4ECAEC9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90387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0BFD06-CB13-4164-88F2-9940B8A5B1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25A890-C865-404C-8385-2B7061B3AB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919D2C-93B2-4566-BCE5-C4B90D1BAC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6732E6-A698-4120-8C33-08912A95E1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2/2/2023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E3E129-BA66-48D1-8D19-E9AAA71009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072EB8-452A-476B-B2F7-053EC9C510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9128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103F84-2204-4009-9A51-A15F89DD0C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FCC68E7-5742-4FBB-AC04-371D7266249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744321-3C0D-4BB8-842E-71A1292F1F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4A3584-705F-4575-8007-2D116E2D91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2/2/2023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36906F-E8D6-41D7-A7F5-F2F3363F79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ED4BF5-6E59-41C9-9FA3-55B5117D8E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17859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D0D7EF8-67B1-4322-B129-59DA0738F1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EF1EE9-DE72-4A40-8076-ECC4735B90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E02264-4F94-45A1-9511-E2B0576245D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2/2/2023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5394AB-FF41-475C-85F3-5C2AAB8703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AFD13F-3A37-49AF-9216-1FD5410693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1644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8.xml"/><Relationship Id="rId5" Type="http://schemas.openxmlformats.org/officeDocument/2006/relationships/chart" Target="../charts/chart7.xml"/><Relationship Id="rId4" Type="http://schemas.openxmlformats.org/officeDocument/2006/relationships/chart" Target="../charts/char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chart" Target="../charts/chart1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1.xml"/><Relationship Id="rId5" Type="http://schemas.openxmlformats.org/officeDocument/2006/relationships/chart" Target="../charts/chart10.xml"/><Relationship Id="rId4" Type="http://schemas.openxmlformats.org/officeDocument/2006/relationships/chart" Target="../charts/char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chart" Target="../charts/chart16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5.xml"/><Relationship Id="rId5" Type="http://schemas.openxmlformats.org/officeDocument/2006/relationships/chart" Target="../charts/chart14.xml"/><Relationship Id="rId4" Type="http://schemas.openxmlformats.org/officeDocument/2006/relationships/chart" Target="../charts/char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chart" Target="../charts/chart20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9.xml"/><Relationship Id="rId5" Type="http://schemas.openxmlformats.org/officeDocument/2006/relationships/chart" Target="../charts/chart18.xml"/><Relationship Id="rId4" Type="http://schemas.openxmlformats.org/officeDocument/2006/relationships/chart" Target="../charts/char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97370C-7BBB-47A1-8580-BF60E27309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32876" y="1290953"/>
            <a:ext cx="6030010" cy="4159149"/>
          </a:xfrm>
        </p:spPr>
        <p:txBody>
          <a:bodyPr vert="horz" lIns="91440" tIns="45720" rIns="91440" bIns="45720" rtlCol="0">
            <a:normAutofit/>
          </a:bodyPr>
          <a:lstStyle/>
          <a:p>
            <a:br>
              <a:rPr lang="en-US" sz="3200" b="1" kern="1200" dirty="0">
                <a:latin typeface="+mj-lt"/>
                <a:ea typeface="+mj-ea"/>
                <a:cs typeface="+mj-cs"/>
              </a:rPr>
            </a:br>
            <a:r>
              <a:rPr lang="en-US" sz="2200" b="1" dirty="0"/>
              <a:t>Dr Sandra Obradović </a:t>
            </a:r>
            <a:br>
              <a:rPr lang="en-US" sz="3200" b="1" kern="1200" dirty="0">
                <a:latin typeface="+mj-lt"/>
                <a:ea typeface="+mj-ea"/>
                <a:cs typeface="+mj-cs"/>
              </a:rPr>
            </a:br>
            <a:endParaRPr lang="en-US" sz="3200" b="1" kern="1200" dirty="0">
              <a:latin typeface="+mj-lt"/>
              <a:ea typeface="+mj-ea"/>
              <a:cs typeface="+mj-cs"/>
            </a:endParaRPr>
          </a:p>
        </p:txBody>
      </p:sp>
      <p:sp>
        <p:nvSpPr>
          <p:cNvPr id="100" name="Freeform: Shape 99">
            <a:extLst>
              <a:ext uri="{FF2B5EF4-FFF2-40B4-BE49-F238E27FC236}">
                <a16:creationId xmlns:a16="http://schemas.microsoft.com/office/drawing/2014/main" id="{A655A132-543A-420C-B045-863DB1829B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532876" cy="1290953"/>
          </a:xfrm>
          <a:custGeom>
            <a:avLst/>
            <a:gdLst>
              <a:gd name="connsiteX0" fmla="*/ 0 w 5532876"/>
              <a:gd name="connsiteY0" fmla="*/ 0 h 1290953"/>
              <a:gd name="connsiteX1" fmla="*/ 5532876 w 5532876"/>
              <a:gd name="connsiteY1" fmla="*/ 0 h 1290953"/>
              <a:gd name="connsiteX2" fmla="*/ 4936972 w 5532876"/>
              <a:gd name="connsiteY2" fmla="*/ 1290953 h 1290953"/>
              <a:gd name="connsiteX3" fmla="*/ 0 w 5532876"/>
              <a:gd name="connsiteY3" fmla="*/ 1290953 h 1290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32876" h="1290953">
                <a:moveTo>
                  <a:pt x="0" y="0"/>
                </a:moveTo>
                <a:lnTo>
                  <a:pt x="5532876" y="0"/>
                </a:lnTo>
                <a:lnTo>
                  <a:pt x="4936972" y="1290953"/>
                </a:lnTo>
                <a:lnTo>
                  <a:pt x="0" y="1290953"/>
                </a:lnTo>
                <a:close/>
              </a:path>
            </a:pathLst>
          </a:cu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2" name="Freeform: Shape 101">
            <a:extLst>
              <a:ext uri="{FF2B5EF4-FFF2-40B4-BE49-F238E27FC236}">
                <a16:creationId xmlns:a16="http://schemas.microsoft.com/office/drawing/2014/main" id="{C8908FA0-651E-4684-866E-0B2BAA88B3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97841" y="1"/>
            <a:ext cx="7094159" cy="1290953"/>
          </a:xfrm>
          <a:custGeom>
            <a:avLst/>
            <a:gdLst>
              <a:gd name="connsiteX0" fmla="*/ 595904 w 7094159"/>
              <a:gd name="connsiteY0" fmla="*/ 0 h 1290953"/>
              <a:gd name="connsiteX1" fmla="*/ 7094159 w 7094159"/>
              <a:gd name="connsiteY1" fmla="*/ 0 h 1290953"/>
              <a:gd name="connsiteX2" fmla="*/ 7094159 w 7094159"/>
              <a:gd name="connsiteY2" fmla="*/ 1290553 h 1290953"/>
              <a:gd name="connsiteX3" fmla="*/ 5920618 w 7094159"/>
              <a:gd name="connsiteY3" fmla="*/ 1290553 h 1290953"/>
              <a:gd name="connsiteX4" fmla="*/ 5920618 w 7094159"/>
              <a:gd name="connsiteY4" fmla="*/ 1290953 h 1290953"/>
              <a:gd name="connsiteX5" fmla="*/ 2729248 w 7094159"/>
              <a:gd name="connsiteY5" fmla="*/ 1290953 h 1290953"/>
              <a:gd name="connsiteX6" fmla="*/ 2574303 w 7094159"/>
              <a:gd name="connsiteY6" fmla="*/ 1290953 h 1290953"/>
              <a:gd name="connsiteX7" fmla="*/ 0 w 7094159"/>
              <a:gd name="connsiteY7" fmla="*/ 1290953 h 1290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094159" h="1290953">
                <a:moveTo>
                  <a:pt x="595904" y="0"/>
                </a:moveTo>
                <a:lnTo>
                  <a:pt x="7094159" y="0"/>
                </a:lnTo>
                <a:lnTo>
                  <a:pt x="7094159" y="1290553"/>
                </a:lnTo>
                <a:lnTo>
                  <a:pt x="5920618" y="1290553"/>
                </a:lnTo>
                <a:lnTo>
                  <a:pt x="5920618" y="1290953"/>
                </a:lnTo>
                <a:lnTo>
                  <a:pt x="2729248" y="1290953"/>
                </a:lnTo>
                <a:lnTo>
                  <a:pt x="2574303" y="1290953"/>
                </a:lnTo>
                <a:lnTo>
                  <a:pt x="0" y="1290953"/>
                </a:lnTo>
                <a:close/>
              </a:path>
            </a:pathLst>
          </a:custGeom>
          <a:solidFill>
            <a:srgbClr val="7F7F7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 descr="Macintosh HD:Users:sandra:Dropbox:EPO:Admin-HR:Social media-marketing:EPO copy.pdf">
            <a:extLst>
              <a:ext uri="{FF2B5EF4-FFF2-40B4-BE49-F238E27FC236}">
                <a16:creationId xmlns:a16="http://schemas.microsoft.com/office/drawing/2014/main" id="{F9097DDB-3A08-469B-AECF-74E280AA4B5A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02" t="18803" r="6807" b="18809"/>
          <a:stretch/>
        </p:blipFill>
        <p:spPr bwMode="auto">
          <a:xfrm>
            <a:off x="185738" y="2104664"/>
            <a:ext cx="4529137" cy="2585996"/>
          </a:xfrm>
          <a:prstGeom prst="rect">
            <a:avLst/>
          </a:prstGeom>
          <a:noFill/>
          <a:extLst>
            <a:ext uri="{53640926-AAD7-44d8-BBD7-CCE9431645EC}">
              <a14:shadowObscured xmlns="" xmlns:wpc="http://schemas.microsoft.com/office/word/2010/wordprocessingCanvas" xmlns:mo="http://schemas.microsoft.com/office/mac/office/2008/main" xmlns:mc="http://schemas.openxmlformats.org/markup-compatibility/2006" xmlns:mv="urn:schemas-microsoft-com:mac:vml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pic="http://schemas.openxmlformats.org/drawingml/2006/picture" xmlns:a14="http://schemas.microsoft.com/office/drawing/2010/main" xmlns:lc="http://schemas.openxmlformats.org/drawingml/2006/lockedCanvas"/>
            </a:ext>
          </a:extLst>
        </p:spPr>
      </p:pic>
      <p:sp>
        <p:nvSpPr>
          <p:cNvPr id="104" name="Freeform: Shape 103">
            <a:extLst>
              <a:ext uri="{FF2B5EF4-FFF2-40B4-BE49-F238E27FC236}">
                <a16:creationId xmlns:a16="http://schemas.microsoft.com/office/drawing/2014/main" id="{6D774DE7-7E08-4AD4-A4B9-E7758DECB2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22116" y="5450103"/>
            <a:ext cx="5569884" cy="1407897"/>
          </a:xfrm>
          <a:custGeom>
            <a:avLst/>
            <a:gdLst>
              <a:gd name="connsiteX0" fmla="*/ 652041 w 5569884"/>
              <a:gd name="connsiteY0" fmla="*/ 0 h 1407897"/>
              <a:gd name="connsiteX1" fmla="*/ 5569884 w 5569884"/>
              <a:gd name="connsiteY1" fmla="*/ 0 h 1407897"/>
              <a:gd name="connsiteX2" fmla="*/ 5569884 w 5569884"/>
              <a:gd name="connsiteY2" fmla="*/ 1407897 h 1407897"/>
              <a:gd name="connsiteX3" fmla="*/ 0 w 5569884"/>
              <a:gd name="connsiteY3" fmla="*/ 1407897 h 1407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69884" h="1407897">
                <a:moveTo>
                  <a:pt x="652041" y="0"/>
                </a:moveTo>
                <a:lnTo>
                  <a:pt x="5569884" y="0"/>
                </a:lnTo>
                <a:lnTo>
                  <a:pt x="5569884" y="1407897"/>
                </a:lnTo>
                <a:lnTo>
                  <a:pt x="0" y="1407897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6" name="Freeform: Shape 105">
            <a:extLst>
              <a:ext uri="{FF2B5EF4-FFF2-40B4-BE49-F238E27FC236}">
                <a16:creationId xmlns:a16="http://schemas.microsoft.com/office/drawing/2014/main" id="{2366A95B-DCA5-4A24-84FD-B90CDBC590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450103"/>
            <a:ext cx="7114535" cy="1407897"/>
          </a:xfrm>
          <a:custGeom>
            <a:avLst/>
            <a:gdLst>
              <a:gd name="connsiteX0" fmla="*/ 0 w 7114535"/>
              <a:gd name="connsiteY0" fmla="*/ 0 h 1407897"/>
              <a:gd name="connsiteX1" fmla="*/ 1189345 w 7114535"/>
              <a:gd name="connsiteY1" fmla="*/ 0 h 1407897"/>
              <a:gd name="connsiteX2" fmla="*/ 7114535 w 7114535"/>
              <a:gd name="connsiteY2" fmla="*/ 0 h 1407897"/>
              <a:gd name="connsiteX3" fmla="*/ 6462495 w 7114535"/>
              <a:gd name="connsiteY3" fmla="*/ 1407897 h 1407897"/>
              <a:gd name="connsiteX4" fmla="*/ 0 w 7114535"/>
              <a:gd name="connsiteY4" fmla="*/ 1407897 h 1407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14535" h="1407897">
                <a:moveTo>
                  <a:pt x="0" y="0"/>
                </a:moveTo>
                <a:lnTo>
                  <a:pt x="1189345" y="0"/>
                </a:lnTo>
                <a:lnTo>
                  <a:pt x="7114535" y="0"/>
                </a:lnTo>
                <a:lnTo>
                  <a:pt x="6462495" y="1407897"/>
                </a:lnTo>
                <a:lnTo>
                  <a:pt x="0" y="1407897"/>
                </a:lnTo>
                <a:close/>
              </a:path>
            </a:pathLst>
          </a:custGeom>
          <a:solidFill>
            <a:srgbClr val="7F7F7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18923EE-01A4-4E6C-9083-E612FAFA83B8}"/>
              </a:ext>
            </a:extLst>
          </p:cNvPr>
          <p:cNvSpPr txBox="1"/>
          <p:nvPr/>
        </p:nvSpPr>
        <p:spPr>
          <a:xfrm>
            <a:off x="4962418" y="1797978"/>
            <a:ext cx="6600468" cy="22159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4800" b="1" dirty="0"/>
              <a:t>Electoral Hostility: </a:t>
            </a:r>
          </a:p>
          <a:p>
            <a:pPr algn="ctr"/>
            <a:r>
              <a:rPr lang="en-GB" sz="3000" dirty="0"/>
              <a:t>Examining electoral atmosphere and perceptions of others voters in South Africa, Sweden and the UK</a:t>
            </a:r>
            <a:endParaRPr lang="en-GB" sz="3000" b="1" dirty="0"/>
          </a:p>
        </p:txBody>
      </p:sp>
    </p:spTree>
    <p:extLst>
      <p:ext uri="{BB962C8B-B14F-4D97-AF65-F5344CB8AC3E}">
        <p14:creationId xmlns:p14="http://schemas.microsoft.com/office/powerpoint/2010/main" val="11521163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92F58E-CDED-4750-9C2F-E2E6EDC208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7374" y="369492"/>
            <a:ext cx="9367203" cy="1188720"/>
          </a:xfrm>
        </p:spPr>
        <p:txBody>
          <a:bodyPr vert="horz" lIns="91440" tIns="45720" rIns="91440" bIns="45720" rtlCol="0">
            <a:noAutofit/>
          </a:bodyPr>
          <a:lstStyle/>
          <a:p>
            <a:r>
              <a:rPr lang="en-US" sz="4800" b="1" dirty="0"/>
              <a:t>Perceptions of other voters</a:t>
            </a:r>
            <a:endParaRPr lang="en-US" sz="4800" b="1" kern="1200" dirty="0">
              <a:latin typeface="+mj-lt"/>
              <a:ea typeface="+mj-ea"/>
              <a:cs typeface="+mj-cs"/>
            </a:endParaRPr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7CB4857B-ED7C-444D-9F04-2F885114A1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764099" cy="1558212"/>
          </a:xfrm>
          <a:custGeom>
            <a:avLst/>
            <a:gdLst>
              <a:gd name="connsiteX0" fmla="*/ 0 w 1764099"/>
              <a:gd name="connsiteY0" fmla="*/ 0 h 1558212"/>
              <a:gd name="connsiteX1" fmla="*/ 1764099 w 1764099"/>
              <a:gd name="connsiteY1" fmla="*/ 0 h 1558212"/>
              <a:gd name="connsiteX2" fmla="*/ 1042087 w 1764099"/>
              <a:gd name="connsiteY2" fmla="*/ 1558212 h 1558212"/>
              <a:gd name="connsiteX3" fmla="*/ 0 w 1764099"/>
              <a:gd name="connsiteY3" fmla="*/ 1558212 h 1558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64099" h="1558212">
                <a:moveTo>
                  <a:pt x="0" y="0"/>
                </a:moveTo>
                <a:lnTo>
                  <a:pt x="1764099" y="0"/>
                </a:lnTo>
                <a:lnTo>
                  <a:pt x="1042087" y="1558212"/>
                </a:lnTo>
                <a:lnTo>
                  <a:pt x="0" y="155821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D18046FB-44EA-4FD8-A585-EA09A319B2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691640"/>
            <a:ext cx="12191999" cy="5166360"/>
          </a:xfrm>
          <a:custGeom>
            <a:avLst/>
            <a:gdLst>
              <a:gd name="connsiteX0" fmla="*/ 0 w 12191999"/>
              <a:gd name="connsiteY0" fmla="*/ 0 h 5166360"/>
              <a:gd name="connsiteX1" fmla="*/ 1822388 w 12191999"/>
              <a:gd name="connsiteY1" fmla="*/ 0 h 5166360"/>
              <a:gd name="connsiteX2" fmla="*/ 6468290 w 12191999"/>
              <a:gd name="connsiteY2" fmla="*/ 0 h 5166360"/>
              <a:gd name="connsiteX3" fmla="*/ 7796394 w 12191999"/>
              <a:gd name="connsiteY3" fmla="*/ 0 h 5166360"/>
              <a:gd name="connsiteX4" fmla="*/ 8376834 w 12191999"/>
              <a:gd name="connsiteY4" fmla="*/ 0 h 5166360"/>
              <a:gd name="connsiteX5" fmla="*/ 9704938 w 12191999"/>
              <a:gd name="connsiteY5" fmla="*/ 0 h 5166360"/>
              <a:gd name="connsiteX6" fmla="*/ 9704938 w 12191999"/>
              <a:gd name="connsiteY6" fmla="*/ 2 h 5166360"/>
              <a:gd name="connsiteX7" fmla="*/ 10283456 w 12191999"/>
              <a:gd name="connsiteY7" fmla="*/ 2 h 5166360"/>
              <a:gd name="connsiteX8" fmla="*/ 10863897 w 12191999"/>
              <a:gd name="connsiteY8" fmla="*/ 2 h 5166360"/>
              <a:gd name="connsiteX9" fmla="*/ 12191999 w 12191999"/>
              <a:gd name="connsiteY9" fmla="*/ 2 h 5166360"/>
              <a:gd name="connsiteX10" fmla="*/ 12191999 w 12191999"/>
              <a:gd name="connsiteY10" fmla="*/ 5166360 h 5166360"/>
              <a:gd name="connsiteX11" fmla="*/ 0 w 12191999"/>
              <a:gd name="connsiteY11" fmla="*/ 5166360 h 5166360"/>
              <a:gd name="connsiteX12" fmla="*/ 0 w 12191999"/>
              <a:gd name="connsiteY12" fmla="*/ 2604436 h 5166360"/>
              <a:gd name="connsiteX13" fmla="*/ 862341 w 12191999"/>
              <a:gd name="connsiteY13" fmla="*/ 743371 h 5166360"/>
              <a:gd name="connsiteX14" fmla="*/ 0 w 12191999"/>
              <a:gd name="connsiteY14" fmla="*/ 743371 h 5166360"/>
              <a:gd name="connsiteX15" fmla="*/ 0 w 12191999"/>
              <a:gd name="connsiteY15" fmla="*/ 742508 h 5166360"/>
              <a:gd name="connsiteX16" fmla="*/ 92826 w 12191999"/>
              <a:gd name="connsiteY16" fmla="*/ 742508 h 5166360"/>
              <a:gd name="connsiteX17" fmla="*/ 406486 w 12191999"/>
              <a:gd name="connsiteY17" fmla="*/ 742508 h 5166360"/>
              <a:gd name="connsiteX18" fmla="*/ 406486 w 12191999"/>
              <a:gd name="connsiteY18" fmla="*/ 742507 h 5166360"/>
              <a:gd name="connsiteX19" fmla="*/ 862741 w 12191999"/>
              <a:gd name="connsiteY19" fmla="*/ 742507 h 5166360"/>
              <a:gd name="connsiteX20" fmla="*/ 1206388 w 12191999"/>
              <a:gd name="connsiteY20" fmla="*/ 864 h 5166360"/>
              <a:gd name="connsiteX21" fmla="*/ 748500 w 12191999"/>
              <a:gd name="connsiteY21" fmla="*/ 864 h 5166360"/>
              <a:gd name="connsiteX22" fmla="*/ 0 w 12191999"/>
              <a:gd name="connsiteY22" fmla="*/ 864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2191999" h="5166360">
                <a:moveTo>
                  <a:pt x="0" y="0"/>
                </a:moveTo>
                <a:lnTo>
                  <a:pt x="1822388" y="0"/>
                </a:lnTo>
                <a:lnTo>
                  <a:pt x="6468290" y="0"/>
                </a:lnTo>
                <a:lnTo>
                  <a:pt x="7796394" y="0"/>
                </a:lnTo>
                <a:lnTo>
                  <a:pt x="8376834" y="0"/>
                </a:lnTo>
                <a:lnTo>
                  <a:pt x="9704938" y="0"/>
                </a:lnTo>
                <a:lnTo>
                  <a:pt x="9704938" y="2"/>
                </a:lnTo>
                <a:lnTo>
                  <a:pt x="10283456" y="2"/>
                </a:lnTo>
                <a:lnTo>
                  <a:pt x="10863897" y="2"/>
                </a:lnTo>
                <a:lnTo>
                  <a:pt x="12191999" y="2"/>
                </a:lnTo>
                <a:lnTo>
                  <a:pt x="12191999" y="5166360"/>
                </a:lnTo>
                <a:lnTo>
                  <a:pt x="0" y="5166360"/>
                </a:lnTo>
                <a:lnTo>
                  <a:pt x="0" y="2604436"/>
                </a:lnTo>
                <a:lnTo>
                  <a:pt x="862341" y="743371"/>
                </a:lnTo>
                <a:lnTo>
                  <a:pt x="0" y="743371"/>
                </a:lnTo>
                <a:lnTo>
                  <a:pt x="0" y="742508"/>
                </a:lnTo>
                <a:lnTo>
                  <a:pt x="92826" y="742508"/>
                </a:lnTo>
                <a:lnTo>
                  <a:pt x="406486" y="742508"/>
                </a:lnTo>
                <a:lnTo>
                  <a:pt x="406486" y="742507"/>
                </a:lnTo>
                <a:lnTo>
                  <a:pt x="862741" y="742507"/>
                </a:lnTo>
                <a:lnTo>
                  <a:pt x="1206388" y="864"/>
                </a:lnTo>
                <a:lnTo>
                  <a:pt x="748500" y="864"/>
                </a:lnTo>
                <a:lnTo>
                  <a:pt x="0" y="864"/>
                </a:lnTo>
                <a:close/>
              </a:path>
            </a:pathLst>
          </a:custGeom>
          <a:solidFill>
            <a:srgbClr val="A6A6A6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479F5F2B-8B58-4140-AE6A-51F6C67B18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91641"/>
            <a:ext cx="971654" cy="2096979"/>
          </a:xfrm>
          <a:custGeom>
            <a:avLst/>
            <a:gdLst>
              <a:gd name="connsiteX0" fmla="*/ 0 w 971654"/>
              <a:gd name="connsiteY0" fmla="*/ 0 h 2096979"/>
              <a:gd name="connsiteX1" fmla="*/ 971654 w 971654"/>
              <a:gd name="connsiteY1" fmla="*/ 0 h 2096979"/>
              <a:gd name="connsiteX2" fmla="*/ 0 w 971654"/>
              <a:gd name="connsiteY2" fmla="*/ 2096979 h 2096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71654" h="2096979">
                <a:moveTo>
                  <a:pt x="0" y="0"/>
                </a:moveTo>
                <a:lnTo>
                  <a:pt x="971654" y="0"/>
                </a:lnTo>
                <a:lnTo>
                  <a:pt x="0" y="2096979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C79618E4-78D8-46CD-A793-E5C920524B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88135" y="243728"/>
            <a:ext cx="2264861" cy="1292464"/>
          </a:xfrm>
          <a:prstGeom prst="rect">
            <a:avLst/>
          </a:prstGeom>
        </p:spPr>
      </p:pic>
      <p:pic>
        <p:nvPicPr>
          <p:cNvPr id="1028" name="Picture 4" descr="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44752" y="7657604"/>
            <a:ext cx="2036738" cy="1380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12" descr="US-POLITICS-ELECTION-TRUMP"/>
          <p:cNvSpPr>
            <a:spLocks noChangeAspect="1" noChangeArrowheads="1"/>
          </p:cNvSpPr>
          <p:nvPr/>
        </p:nvSpPr>
        <p:spPr bwMode="auto">
          <a:xfrm>
            <a:off x="8219696" y="6438583"/>
            <a:ext cx="152015" cy="152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60167DD3-6F4C-7732-5A8E-21B341C36BD5}"/>
              </a:ext>
            </a:extLst>
          </p:cNvPr>
          <p:cNvGraphicFramePr>
            <a:graphicFrameLocks/>
          </p:cNvGraphicFramePr>
          <p:nvPr/>
        </p:nvGraphicFramePr>
        <p:xfrm>
          <a:off x="8524944" y="2049780"/>
          <a:ext cx="3155472" cy="2758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2E23478C-0916-C79F-E8D1-483A04AC86A6}"/>
              </a:ext>
            </a:extLst>
          </p:cNvPr>
          <p:cNvSpPr txBox="1"/>
          <p:nvPr/>
        </p:nvSpPr>
        <p:spPr>
          <a:xfrm>
            <a:off x="2298357" y="2949530"/>
            <a:ext cx="8093676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500" b="0" i="1" u="none" strike="noStrike" baseline="0" dirty="0">
                <a:effectLst/>
              </a:rPr>
              <a:t>“</a:t>
            </a:r>
            <a:r>
              <a:rPr lang="en-GB" sz="2500" i="1" dirty="0"/>
              <a:t>Regardless of how you voted in the election, </a:t>
            </a:r>
            <a:r>
              <a:rPr lang="en-GB" sz="2500" b="1" i="1" dirty="0"/>
              <a:t>when you think of those people who voted for the outcome that you LEAST agree with</a:t>
            </a:r>
            <a:r>
              <a:rPr lang="en-GB" sz="2500" i="1" dirty="0"/>
              <a:t>, what is the first word that come to your mind?”</a:t>
            </a:r>
          </a:p>
          <a:p>
            <a:endParaRPr lang="en-GB" sz="2500" b="1" i="1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346223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92F58E-CDED-4750-9C2F-E2E6EDC208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7374" y="369492"/>
            <a:ext cx="9367203" cy="1188720"/>
          </a:xfrm>
        </p:spPr>
        <p:txBody>
          <a:bodyPr vert="horz" lIns="91440" tIns="45720" rIns="91440" bIns="45720" rtlCol="0">
            <a:noAutofit/>
          </a:bodyPr>
          <a:lstStyle/>
          <a:p>
            <a:r>
              <a:rPr lang="en-US" sz="4200" b="1" dirty="0"/>
              <a:t>Perceptions of other voters [decision]</a:t>
            </a:r>
            <a:endParaRPr lang="en-US" sz="4200" b="1" kern="1200" dirty="0">
              <a:latin typeface="+mj-lt"/>
              <a:ea typeface="+mj-ea"/>
              <a:cs typeface="+mj-cs"/>
            </a:endParaRPr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7CB4857B-ED7C-444D-9F04-2F885114A1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764099" cy="1558212"/>
          </a:xfrm>
          <a:custGeom>
            <a:avLst/>
            <a:gdLst>
              <a:gd name="connsiteX0" fmla="*/ 0 w 1764099"/>
              <a:gd name="connsiteY0" fmla="*/ 0 h 1558212"/>
              <a:gd name="connsiteX1" fmla="*/ 1764099 w 1764099"/>
              <a:gd name="connsiteY1" fmla="*/ 0 h 1558212"/>
              <a:gd name="connsiteX2" fmla="*/ 1042087 w 1764099"/>
              <a:gd name="connsiteY2" fmla="*/ 1558212 h 1558212"/>
              <a:gd name="connsiteX3" fmla="*/ 0 w 1764099"/>
              <a:gd name="connsiteY3" fmla="*/ 1558212 h 1558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64099" h="1558212">
                <a:moveTo>
                  <a:pt x="0" y="0"/>
                </a:moveTo>
                <a:lnTo>
                  <a:pt x="1764099" y="0"/>
                </a:lnTo>
                <a:lnTo>
                  <a:pt x="1042087" y="1558212"/>
                </a:lnTo>
                <a:lnTo>
                  <a:pt x="0" y="155821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D18046FB-44EA-4FD8-A585-EA09A319B2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691640"/>
            <a:ext cx="12191999" cy="5166360"/>
          </a:xfrm>
          <a:custGeom>
            <a:avLst/>
            <a:gdLst>
              <a:gd name="connsiteX0" fmla="*/ 0 w 12191999"/>
              <a:gd name="connsiteY0" fmla="*/ 0 h 5166360"/>
              <a:gd name="connsiteX1" fmla="*/ 1822388 w 12191999"/>
              <a:gd name="connsiteY1" fmla="*/ 0 h 5166360"/>
              <a:gd name="connsiteX2" fmla="*/ 6468290 w 12191999"/>
              <a:gd name="connsiteY2" fmla="*/ 0 h 5166360"/>
              <a:gd name="connsiteX3" fmla="*/ 7796394 w 12191999"/>
              <a:gd name="connsiteY3" fmla="*/ 0 h 5166360"/>
              <a:gd name="connsiteX4" fmla="*/ 8376834 w 12191999"/>
              <a:gd name="connsiteY4" fmla="*/ 0 h 5166360"/>
              <a:gd name="connsiteX5" fmla="*/ 9704938 w 12191999"/>
              <a:gd name="connsiteY5" fmla="*/ 0 h 5166360"/>
              <a:gd name="connsiteX6" fmla="*/ 9704938 w 12191999"/>
              <a:gd name="connsiteY6" fmla="*/ 2 h 5166360"/>
              <a:gd name="connsiteX7" fmla="*/ 10283456 w 12191999"/>
              <a:gd name="connsiteY7" fmla="*/ 2 h 5166360"/>
              <a:gd name="connsiteX8" fmla="*/ 10863897 w 12191999"/>
              <a:gd name="connsiteY8" fmla="*/ 2 h 5166360"/>
              <a:gd name="connsiteX9" fmla="*/ 12191999 w 12191999"/>
              <a:gd name="connsiteY9" fmla="*/ 2 h 5166360"/>
              <a:gd name="connsiteX10" fmla="*/ 12191999 w 12191999"/>
              <a:gd name="connsiteY10" fmla="*/ 5166360 h 5166360"/>
              <a:gd name="connsiteX11" fmla="*/ 0 w 12191999"/>
              <a:gd name="connsiteY11" fmla="*/ 5166360 h 5166360"/>
              <a:gd name="connsiteX12" fmla="*/ 0 w 12191999"/>
              <a:gd name="connsiteY12" fmla="*/ 2604436 h 5166360"/>
              <a:gd name="connsiteX13" fmla="*/ 862341 w 12191999"/>
              <a:gd name="connsiteY13" fmla="*/ 743371 h 5166360"/>
              <a:gd name="connsiteX14" fmla="*/ 0 w 12191999"/>
              <a:gd name="connsiteY14" fmla="*/ 743371 h 5166360"/>
              <a:gd name="connsiteX15" fmla="*/ 0 w 12191999"/>
              <a:gd name="connsiteY15" fmla="*/ 742508 h 5166360"/>
              <a:gd name="connsiteX16" fmla="*/ 92826 w 12191999"/>
              <a:gd name="connsiteY16" fmla="*/ 742508 h 5166360"/>
              <a:gd name="connsiteX17" fmla="*/ 406486 w 12191999"/>
              <a:gd name="connsiteY17" fmla="*/ 742508 h 5166360"/>
              <a:gd name="connsiteX18" fmla="*/ 406486 w 12191999"/>
              <a:gd name="connsiteY18" fmla="*/ 742507 h 5166360"/>
              <a:gd name="connsiteX19" fmla="*/ 862741 w 12191999"/>
              <a:gd name="connsiteY19" fmla="*/ 742507 h 5166360"/>
              <a:gd name="connsiteX20" fmla="*/ 1206388 w 12191999"/>
              <a:gd name="connsiteY20" fmla="*/ 864 h 5166360"/>
              <a:gd name="connsiteX21" fmla="*/ 748500 w 12191999"/>
              <a:gd name="connsiteY21" fmla="*/ 864 h 5166360"/>
              <a:gd name="connsiteX22" fmla="*/ 0 w 12191999"/>
              <a:gd name="connsiteY22" fmla="*/ 864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2191999" h="5166360">
                <a:moveTo>
                  <a:pt x="0" y="0"/>
                </a:moveTo>
                <a:lnTo>
                  <a:pt x="1822388" y="0"/>
                </a:lnTo>
                <a:lnTo>
                  <a:pt x="6468290" y="0"/>
                </a:lnTo>
                <a:lnTo>
                  <a:pt x="7796394" y="0"/>
                </a:lnTo>
                <a:lnTo>
                  <a:pt x="8376834" y="0"/>
                </a:lnTo>
                <a:lnTo>
                  <a:pt x="9704938" y="0"/>
                </a:lnTo>
                <a:lnTo>
                  <a:pt x="9704938" y="2"/>
                </a:lnTo>
                <a:lnTo>
                  <a:pt x="10283456" y="2"/>
                </a:lnTo>
                <a:lnTo>
                  <a:pt x="10863897" y="2"/>
                </a:lnTo>
                <a:lnTo>
                  <a:pt x="12191999" y="2"/>
                </a:lnTo>
                <a:lnTo>
                  <a:pt x="12191999" y="5166360"/>
                </a:lnTo>
                <a:lnTo>
                  <a:pt x="0" y="5166360"/>
                </a:lnTo>
                <a:lnTo>
                  <a:pt x="0" y="2604436"/>
                </a:lnTo>
                <a:lnTo>
                  <a:pt x="862341" y="743371"/>
                </a:lnTo>
                <a:lnTo>
                  <a:pt x="0" y="743371"/>
                </a:lnTo>
                <a:lnTo>
                  <a:pt x="0" y="742508"/>
                </a:lnTo>
                <a:lnTo>
                  <a:pt x="92826" y="742508"/>
                </a:lnTo>
                <a:lnTo>
                  <a:pt x="406486" y="742508"/>
                </a:lnTo>
                <a:lnTo>
                  <a:pt x="406486" y="742507"/>
                </a:lnTo>
                <a:lnTo>
                  <a:pt x="862741" y="742507"/>
                </a:lnTo>
                <a:lnTo>
                  <a:pt x="1206388" y="864"/>
                </a:lnTo>
                <a:lnTo>
                  <a:pt x="748500" y="864"/>
                </a:lnTo>
                <a:lnTo>
                  <a:pt x="0" y="864"/>
                </a:lnTo>
                <a:close/>
              </a:path>
            </a:pathLst>
          </a:custGeom>
          <a:solidFill>
            <a:srgbClr val="A6A6A6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479F5F2B-8B58-4140-AE6A-51F6C67B18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91641"/>
            <a:ext cx="971654" cy="2096979"/>
          </a:xfrm>
          <a:custGeom>
            <a:avLst/>
            <a:gdLst>
              <a:gd name="connsiteX0" fmla="*/ 0 w 971654"/>
              <a:gd name="connsiteY0" fmla="*/ 0 h 2096979"/>
              <a:gd name="connsiteX1" fmla="*/ 971654 w 971654"/>
              <a:gd name="connsiteY1" fmla="*/ 0 h 2096979"/>
              <a:gd name="connsiteX2" fmla="*/ 0 w 971654"/>
              <a:gd name="connsiteY2" fmla="*/ 2096979 h 2096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71654" h="2096979">
                <a:moveTo>
                  <a:pt x="0" y="0"/>
                </a:moveTo>
                <a:lnTo>
                  <a:pt x="971654" y="0"/>
                </a:lnTo>
                <a:lnTo>
                  <a:pt x="0" y="2096979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C79618E4-78D8-46CD-A793-E5C920524B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88135" y="243728"/>
            <a:ext cx="2264861" cy="1292464"/>
          </a:xfrm>
          <a:prstGeom prst="rect">
            <a:avLst/>
          </a:prstGeom>
        </p:spPr>
      </p:pic>
      <p:pic>
        <p:nvPicPr>
          <p:cNvPr id="1028" name="Picture 4" descr="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44752" y="7657604"/>
            <a:ext cx="2036738" cy="1380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12" descr="US-POLITICS-ELECTION-TRUMP"/>
          <p:cNvSpPr>
            <a:spLocks noChangeAspect="1" noChangeArrowheads="1"/>
          </p:cNvSpPr>
          <p:nvPr/>
        </p:nvSpPr>
        <p:spPr bwMode="auto">
          <a:xfrm>
            <a:off x="8219696" y="6438583"/>
            <a:ext cx="152015" cy="152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D10A0DC4-70B1-5742-25C4-837B8F84B36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21494272"/>
              </p:ext>
            </p:extLst>
          </p:nvPr>
        </p:nvGraphicFramePr>
        <p:xfrm>
          <a:off x="1341120" y="1669620"/>
          <a:ext cx="9509760" cy="51443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1758581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92F58E-CDED-4750-9C2F-E2E6EDC208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7374" y="369492"/>
            <a:ext cx="9367203" cy="1188720"/>
          </a:xfrm>
        </p:spPr>
        <p:txBody>
          <a:bodyPr vert="horz" lIns="91440" tIns="45720" rIns="91440" bIns="45720" rtlCol="0">
            <a:noAutofit/>
          </a:bodyPr>
          <a:lstStyle/>
          <a:p>
            <a:r>
              <a:rPr lang="en-US" sz="4200" b="1" dirty="0"/>
              <a:t>Perceptions of other voters [decision]</a:t>
            </a:r>
            <a:endParaRPr lang="en-US" sz="4200" b="1" kern="1200" dirty="0">
              <a:latin typeface="+mj-lt"/>
              <a:ea typeface="+mj-ea"/>
              <a:cs typeface="+mj-cs"/>
            </a:endParaRPr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7CB4857B-ED7C-444D-9F04-2F885114A1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764099" cy="1558212"/>
          </a:xfrm>
          <a:custGeom>
            <a:avLst/>
            <a:gdLst>
              <a:gd name="connsiteX0" fmla="*/ 0 w 1764099"/>
              <a:gd name="connsiteY0" fmla="*/ 0 h 1558212"/>
              <a:gd name="connsiteX1" fmla="*/ 1764099 w 1764099"/>
              <a:gd name="connsiteY1" fmla="*/ 0 h 1558212"/>
              <a:gd name="connsiteX2" fmla="*/ 1042087 w 1764099"/>
              <a:gd name="connsiteY2" fmla="*/ 1558212 h 1558212"/>
              <a:gd name="connsiteX3" fmla="*/ 0 w 1764099"/>
              <a:gd name="connsiteY3" fmla="*/ 1558212 h 1558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64099" h="1558212">
                <a:moveTo>
                  <a:pt x="0" y="0"/>
                </a:moveTo>
                <a:lnTo>
                  <a:pt x="1764099" y="0"/>
                </a:lnTo>
                <a:lnTo>
                  <a:pt x="1042087" y="1558212"/>
                </a:lnTo>
                <a:lnTo>
                  <a:pt x="0" y="155821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D18046FB-44EA-4FD8-A585-EA09A319B2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691640"/>
            <a:ext cx="12191999" cy="5166360"/>
          </a:xfrm>
          <a:custGeom>
            <a:avLst/>
            <a:gdLst>
              <a:gd name="connsiteX0" fmla="*/ 0 w 12191999"/>
              <a:gd name="connsiteY0" fmla="*/ 0 h 5166360"/>
              <a:gd name="connsiteX1" fmla="*/ 1822388 w 12191999"/>
              <a:gd name="connsiteY1" fmla="*/ 0 h 5166360"/>
              <a:gd name="connsiteX2" fmla="*/ 6468290 w 12191999"/>
              <a:gd name="connsiteY2" fmla="*/ 0 h 5166360"/>
              <a:gd name="connsiteX3" fmla="*/ 7796394 w 12191999"/>
              <a:gd name="connsiteY3" fmla="*/ 0 h 5166360"/>
              <a:gd name="connsiteX4" fmla="*/ 8376834 w 12191999"/>
              <a:gd name="connsiteY4" fmla="*/ 0 h 5166360"/>
              <a:gd name="connsiteX5" fmla="*/ 9704938 w 12191999"/>
              <a:gd name="connsiteY5" fmla="*/ 0 h 5166360"/>
              <a:gd name="connsiteX6" fmla="*/ 9704938 w 12191999"/>
              <a:gd name="connsiteY6" fmla="*/ 2 h 5166360"/>
              <a:gd name="connsiteX7" fmla="*/ 10283456 w 12191999"/>
              <a:gd name="connsiteY7" fmla="*/ 2 h 5166360"/>
              <a:gd name="connsiteX8" fmla="*/ 10863897 w 12191999"/>
              <a:gd name="connsiteY8" fmla="*/ 2 h 5166360"/>
              <a:gd name="connsiteX9" fmla="*/ 12191999 w 12191999"/>
              <a:gd name="connsiteY9" fmla="*/ 2 h 5166360"/>
              <a:gd name="connsiteX10" fmla="*/ 12191999 w 12191999"/>
              <a:gd name="connsiteY10" fmla="*/ 5166360 h 5166360"/>
              <a:gd name="connsiteX11" fmla="*/ 0 w 12191999"/>
              <a:gd name="connsiteY11" fmla="*/ 5166360 h 5166360"/>
              <a:gd name="connsiteX12" fmla="*/ 0 w 12191999"/>
              <a:gd name="connsiteY12" fmla="*/ 2604436 h 5166360"/>
              <a:gd name="connsiteX13" fmla="*/ 862341 w 12191999"/>
              <a:gd name="connsiteY13" fmla="*/ 743371 h 5166360"/>
              <a:gd name="connsiteX14" fmla="*/ 0 w 12191999"/>
              <a:gd name="connsiteY14" fmla="*/ 743371 h 5166360"/>
              <a:gd name="connsiteX15" fmla="*/ 0 w 12191999"/>
              <a:gd name="connsiteY15" fmla="*/ 742508 h 5166360"/>
              <a:gd name="connsiteX16" fmla="*/ 92826 w 12191999"/>
              <a:gd name="connsiteY16" fmla="*/ 742508 h 5166360"/>
              <a:gd name="connsiteX17" fmla="*/ 406486 w 12191999"/>
              <a:gd name="connsiteY17" fmla="*/ 742508 h 5166360"/>
              <a:gd name="connsiteX18" fmla="*/ 406486 w 12191999"/>
              <a:gd name="connsiteY18" fmla="*/ 742507 h 5166360"/>
              <a:gd name="connsiteX19" fmla="*/ 862741 w 12191999"/>
              <a:gd name="connsiteY19" fmla="*/ 742507 h 5166360"/>
              <a:gd name="connsiteX20" fmla="*/ 1206388 w 12191999"/>
              <a:gd name="connsiteY20" fmla="*/ 864 h 5166360"/>
              <a:gd name="connsiteX21" fmla="*/ 748500 w 12191999"/>
              <a:gd name="connsiteY21" fmla="*/ 864 h 5166360"/>
              <a:gd name="connsiteX22" fmla="*/ 0 w 12191999"/>
              <a:gd name="connsiteY22" fmla="*/ 864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2191999" h="5166360">
                <a:moveTo>
                  <a:pt x="0" y="0"/>
                </a:moveTo>
                <a:lnTo>
                  <a:pt x="1822388" y="0"/>
                </a:lnTo>
                <a:lnTo>
                  <a:pt x="6468290" y="0"/>
                </a:lnTo>
                <a:lnTo>
                  <a:pt x="7796394" y="0"/>
                </a:lnTo>
                <a:lnTo>
                  <a:pt x="8376834" y="0"/>
                </a:lnTo>
                <a:lnTo>
                  <a:pt x="9704938" y="0"/>
                </a:lnTo>
                <a:lnTo>
                  <a:pt x="9704938" y="2"/>
                </a:lnTo>
                <a:lnTo>
                  <a:pt x="10283456" y="2"/>
                </a:lnTo>
                <a:lnTo>
                  <a:pt x="10863897" y="2"/>
                </a:lnTo>
                <a:lnTo>
                  <a:pt x="12191999" y="2"/>
                </a:lnTo>
                <a:lnTo>
                  <a:pt x="12191999" y="5166360"/>
                </a:lnTo>
                <a:lnTo>
                  <a:pt x="0" y="5166360"/>
                </a:lnTo>
                <a:lnTo>
                  <a:pt x="0" y="2604436"/>
                </a:lnTo>
                <a:lnTo>
                  <a:pt x="862341" y="743371"/>
                </a:lnTo>
                <a:lnTo>
                  <a:pt x="0" y="743371"/>
                </a:lnTo>
                <a:lnTo>
                  <a:pt x="0" y="742508"/>
                </a:lnTo>
                <a:lnTo>
                  <a:pt x="92826" y="742508"/>
                </a:lnTo>
                <a:lnTo>
                  <a:pt x="406486" y="742508"/>
                </a:lnTo>
                <a:lnTo>
                  <a:pt x="406486" y="742507"/>
                </a:lnTo>
                <a:lnTo>
                  <a:pt x="862741" y="742507"/>
                </a:lnTo>
                <a:lnTo>
                  <a:pt x="1206388" y="864"/>
                </a:lnTo>
                <a:lnTo>
                  <a:pt x="748500" y="864"/>
                </a:lnTo>
                <a:lnTo>
                  <a:pt x="0" y="864"/>
                </a:lnTo>
                <a:close/>
              </a:path>
            </a:pathLst>
          </a:custGeom>
          <a:solidFill>
            <a:srgbClr val="A6A6A6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479F5F2B-8B58-4140-AE6A-51F6C67B18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91641"/>
            <a:ext cx="971654" cy="2096979"/>
          </a:xfrm>
          <a:custGeom>
            <a:avLst/>
            <a:gdLst>
              <a:gd name="connsiteX0" fmla="*/ 0 w 971654"/>
              <a:gd name="connsiteY0" fmla="*/ 0 h 2096979"/>
              <a:gd name="connsiteX1" fmla="*/ 971654 w 971654"/>
              <a:gd name="connsiteY1" fmla="*/ 0 h 2096979"/>
              <a:gd name="connsiteX2" fmla="*/ 0 w 971654"/>
              <a:gd name="connsiteY2" fmla="*/ 2096979 h 2096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71654" h="2096979">
                <a:moveTo>
                  <a:pt x="0" y="0"/>
                </a:moveTo>
                <a:lnTo>
                  <a:pt x="971654" y="0"/>
                </a:lnTo>
                <a:lnTo>
                  <a:pt x="0" y="2096979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C79618E4-78D8-46CD-A793-E5C920524B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88135" y="243728"/>
            <a:ext cx="2264861" cy="1292464"/>
          </a:xfrm>
          <a:prstGeom prst="rect">
            <a:avLst/>
          </a:prstGeom>
        </p:spPr>
      </p:pic>
      <p:pic>
        <p:nvPicPr>
          <p:cNvPr id="1028" name="Picture 4" descr="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44752" y="7657604"/>
            <a:ext cx="2036738" cy="1380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12" descr="US-POLITICS-ELECTION-TRUMP"/>
          <p:cNvSpPr>
            <a:spLocks noChangeAspect="1" noChangeArrowheads="1"/>
          </p:cNvSpPr>
          <p:nvPr/>
        </p:nvSpPr>
        <p:spPr bwMode="auto">
          <a:xfrm>
            <a:off x="8219696" y="6438583"/>
            <a:ext cx="152015" cy="152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D10A0DC4-70B1-5742-25C4-837B8F84B363}"/>
              </a:ext>
            </a:extLst>
          </p:cNvPr>
          <p:cNvGraphicFramePr>
            <a:graphicFrameLocks/>
          </p:cNvGraphicFramePr>
          <p:nvPr/>
        </p:nvGraphicFramePr>
        <p:xfrm>
          <a:off x="1341120" y="1669620"/>
          <a:ext cx="9509760" cy="51443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F357BCD6-7198-730E-2C13-97B7BE652265}"/>
              </a:ext>
            </a:extLst>
          </p:cNvPr>
          <p:cNvSpPr txBox="1"/>
          <p:nvPr/>
        </p:nvSpPr>
        <p:spPr>
          <a:xfrm>
            <a:off x="5590288" y="1659080"/>
            <a:ext cx="4524158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/>
              <a:t>Democratic right:</a:t>
            </a:r>
          </a:p>
          <a:p>
            <a:r>
              <a:rPr lang="en-GB" dirty="0"/>
              <a:t>Emphasizing that a right to have a choice, and to vote differently, is part of democracy</a:t>
            </a:r>
          </a:p>
          <a:p>
            <a:endParaRPr lang="en-GB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0F0A541-9231-4011-C1CC-FCE0DA0644FB}"/>
              </a:ext>
            </a:extLst>
          </p:cNvPr>
          <p:cNvSpPr txBox="1"/>
          <p:nvPr/>
        </p:nvSpPr>
        <p:spPr>
          <a:xfrm>
            <a:off x="5590288" y="2652199"/>
            <a:ext cx="40781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“Democratic” , “Their choice” , “Everyone is allowed to choose” , “Your vote is your choice”</a:t>
            </a:r>
          </a:p>
          <a:p>
            <a:endParaRPr lang="en-GB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D6D8C62F-3DC4-01A7-A23D-9BC0F6D2CBFC}"/>
              </a:ext>
            </a:extLst>
          </p:cNvPr>
          <p:cNvSpPr/>
          <p:nvPr/>
        </p:nvSpPr>
        <p:spPr>
          <a:xfrm>
            <a:off x="1619237" y="3097200"/>
            <a:ext cx="1633728" cy="379336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52898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92F58E-CDED-4750-9C2F-E2E6EDC208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7374" y="369492"/>
            <a:ext cx="9367203" cy="1188720"/>
          </a:xfrm>
        </p:spPr>
        <p:txBody>
          <a:bodyPr vert="horz" lIns="91440" tIns="45720" rIns="91440" bIns="45720" rtlCol="0">
            <a:noAutofit/>
          </a:bodyPr>
          <a:lstStyle/>
          <a:p>
            <a:r>
              <a:rPr lang="en-US" sz="4200" b="1" dirty="0"/>
              <a:t>Perceptions of other voters [decision]</a:t>
            </a:r>
            <a:endParaRPr lang="en-US" sz="4200" b="1" kern="1200" dirty="0">
              <a:latin typeface="+mj-lt"/>
              <a:ea typeface="+mj-ea"/>
              <a:cs typeface="+mj-cs"/>
            </a:endParaRPr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7CB4857B-ED7C-444D-9F04-2F885114A1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764099" cy="1558212"/>
          </a:xfrm>
          <a:custGeom>
            <a:avLst/>
            <a:gdLst>
              <a:gd name="connsiteX0" fmla="*/ 0 w 1764099"/>
              <a:gd name="connsiteY0" fmla="*/ 0 h 1558212"/>
              <a:gd name="connsiteX1" fmla="*/ 1764099 w 1764099"/>
              <a:gd name="connsiteY1" fmla="*/ 0 h 1558212"/>
              <a:gd name="connsiteX2" fmla="*/ 1042087 w 1764099"/>
              <a:gd name="connsiteY2" fmla="*/ 1558212 h 1558212"/>
              <a:gd name="connsiteX3" fmla="*/ 0 w 1764099"/>
              <a:gd name="connsiteY3" fmla="*/ 1558212 h 1558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64099" h="1558212">
                <a:moveTo>
                  <a:pt x="0" y="0"/>
                </a:moveTo>
                <a:lnTo>
                  <a:pt x="1764099" y="0"/>
                </a:lnTo>
                <a:lnTo>
                  <a:pt x="1042087" y="1558212"/>
                </a:lnTo>
                <a:lnTo>
                  <a:pt x="0" y="155821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D18046FB-44EA-4FD8-A585-EA09A319B2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691640"/>
            <a:ext cx="12191999" cy="5166360"/>
          </a:xfrm>
          <a:custGeom>
            <a:avLst/>
            <a:gdLst>
              <a:gd name="connsiteX0" fmla="*/ 0 w 12191999"/>
              <a:gd name="connsiteY0" fmla="*/ 0 h 5166360"/>
              <a:gd name="connsiteX1" fmla="*/ 1822388 w 12191999"/>
              <a:gd name="connsiteY1" fmla="*/ 0 h 5166360"/>
              <a:gd name="connsiteX2" fmla="*/ 6468290 w 12191999"/>
              <a:gd name="connsiteY2" fmla="*/ 0 h 5166360"/>
              <a:gd name="connsiteX3" fmla="*/ 7796394 w 12191999"/>
              <a:gd name="connsiteY3" fmla="*/ 0 h 5166360"/>
              <a:gd name="connsiteX4" fmla="*/ 8376834 w 12191999"/>
              <a:gd name="connsiteY4" fmla="*/ 0 h 5166360"/>
              <a:gd name="connsiteX5" fmla="*/ 9704938 w 12191999"/>
              <a:gd name="connsiteY5" fmla="*/ 0 h 5166360"/>
              <a:gd name="connsiteX6" fmla="*/ 9704938 w 12191999"/>
              <a:gd name="connsiteY6" fmla="*/ 2 h 5166360"/>
              <a:gd name="connsiteX7" fmla="*/ 10283456 w 12191999"/>
              <a:gd name="connsiteY7" fmla="*/ 2 h 5166360"/>
              <a:gd name="connsiteX8" fmla="*/ 10863897 w 12191999"/>
              <a:gd name="connsiteY8" fmla="*/ 2 h 5166360"/>
              <a:gd name="connsiteX9" fmla="*/ 12191999 w 12191999"/>
              <a:gd name="connsiteY9" fmla="*/ 2 h 5166360"/>
              <a:gd name="connsiteX10" fmla="*/ 12191999 w 12191999"/>
              <a:gd name="connsiteY10" fmla="*/ 5166360 h 5166360"/>
              <a:gd name="connsiteX11" fmla="*/ 0 w 12191999"/>
              <a:gd name="connsiteY11" fmla="*/ 5166360 h 5166360"/>
              <a:gd name="connsiteX12" fmla="*/ 0 w 12191999"/>
              <a:gd name="connsiteY12" fmla="*/ 2604436 h 5166360"/>
              <a:gd name="connsiteX13" fmla="*/ 862341 w 12191999"/>
              <a:gd name="connsiteY13" fmla="*/ 743371 h 5166360"/>
              <a:gd name="connsiteX14" fmla="*/ 0 w 12191999"/>
              <a:gd name="connsiteY14" fmla="*/ 743371 h 5166360"/>
              <a:gd name="connsiteX15" fmla="*/ 0 w 12191999"/>
              <a:gd name="connsiteY15" fmla="*/ 742508 h 5166360"/>
              <a:gd name="connsiteX16" fmla="*/ 92826 w 12191999"/>
              <a:gd name="connsiteY16" fmla="*/ 742508 h 5166360"/>
              <a:gd name="connsiteX17" fmla="*/ 406486 w 12191999"/>
              <a:gd name="connsiteY17" fmla="*/ 742508 h 5166360"/>
              <a:gd name="connsiteX18" fmla="*/ 406486 w 12191999"/>
              <a:gd name="connsiteY18" fmla="*/ 742507 h 5166360"/>
              <a:gd name="connsiteX19" fmla="*/ 862741 w 12191999"/>
              <a:gd name="connsiteY19" fmla="*/ 742507 h 5166360"/>
              <a:gd name="connsiteX20" fmla="*/ 1206388 w 12191999"/>
              <a:gd name="connsiteY20" fmla="*/ 864 h 5166360"/>
              <a:gd name="connsiteX21" fmla="*/ 748500 w 12191999"/>
              <a:gd name="connsiteY21" fmla="*/ 864 h 5166360"/>
              <a:gd name="connsiteX22" fmla="*/ 0 w 12191999"/>
              <a:gd name="connsiteY22" fmla="*/ 864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2191999" h="5166360">
                <a:moveTo>
                  <a:pt x="0" y="0"/>
                </a:moveTo>
                <a:lnTo>
                  <a:pt x="1822388" y="0"/>
                </a:lnTo>
                <a:lnTo>
                  <a:pt x="6468290" y="0"/>
                </a:lnTo>
                <a:lnTo>
                  <a:pt x="7796394" y="0"/>
                </a:lnTo>
                <a:lnTo>
                  <a:pt x="8376834" y="0"/>
                </a:lnTo>
                <a:lnTo>
                  <a:pt x="9704938" y="0"/>
                </a:lnTo>
                <a:lnTo>
                  <a:pt x="9704938" y="2"/>
                </a:lnTo>
                <a:lnTo>
                  <a:pt x="10283456" y="2"/>
                </a:lnTo>
                <a:lnTo>
                  <a:pt x="10863897" y="2"/>
                </a:lnTo>
                <a:lnTo>
                  <a:pt x="12191999" y="2"/>
                </a:lnTo>
                <a:lnTo>
                  <a:pt x="12191999" y="5166360"/>
                </a:lnTo>
                <a:lnTo>
                  <a:pt x="0" y="5166360"/>
                </a:lnTo>
                <a:lnTo>
                  <a:pt x="0" y="2604436"/>
                </a:lnTo>
                <a:lnTo>
                  <a:pt x="862341" y="743371"/>
                </a:lnTo>
                <a:lnTo>
                  <a:pt x="0" y="743371"/>
                </a:lnTo>
                <a:lnTo>
                  <a:pt x="0" y="742508"/>
                </a:lnTo>
                <a:lnTo>
                  <a:pt x="92826" y="742508"/>
                </a:lnTo>
                <a:lnTo>
                  <a:pt x="406486" y="742508"/>
                </a:lnTo>
                <a:lnTo>
                  <a:pt x="406486" y="742507"/>
                </a:lnTo>
                <a:lnTo>
                  <a:pt x="862741" y="742507"/>
                </a:lnTo>
                <a:lnTo>
                  <a:pt x="1206388" y="864"/>
                </a:lnTo>
                <a:lnTo>
                  <a:pt x="748500" y="864"/>
                </a:lnTo>
                <a:lnTo>
                  <a:pt x="0" y="864"/>
                </a:lnTo>
                <a:close/>
              </a:path>
            </a:pathLst>
          </a:custGeom>
          <a:solidFill>
            <a:srgbClr val="A6A6A6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479F5F2B-8B58-4140-AE6A-51F6C67B18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91641"/>
            <a:ext cx="971654" cy="2096979"/>
          </a:xfrm>
          <a:custGeom>
            <a:avLst/>
            <a:gdLst>
              <a:gd name="connsiteX0" fmla="*/ 0 w 971654"/>
              <a:gd name="connsiteY0" fmla="*/ 0 h 2096979"/>
              <a:gd name="connsiteX1" fmla="*/ 971654 w 971654"/>
              <a:gd name="connsiteY1" fmla="*/ 0 h 2096979"/>
              <a:gd name="connsiteX2" fmla="*/ 0 w 971654"/>
              <a:gd name="connsiteY2" fmla="*/ 2096979 h 2096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71654" h="2096979">
                <a:moveTo>
                  <a:pt x="0" y="0"/>
                </a:moveTo>
                <a:lnTo>
                  <a:pt x="971654" y="0"/>
                </a:lnTo>
                <a:lnTo>
                  <a:pt x="0" y="2096979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C79618E4-78D8-46CD-A793-E5C920524B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88135" y="243728"/>
            <a:ext cx="2264861" cy="1292464"/>
          </a:xfrm>
          <a:prstGeom prst="rect">
            <a:avLst/>
          </a:prstGeom>
        </p:spPr>
      </p:pic>
      <p:pic>
        <p:nvPicPr>
          <p:cNvPr id="1028" name="Picture 4" descr="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44752" y="7657604"/>
            <a:ext cx="2036738" cy="1380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12" descr="US-POLITICS-ELECTION-TRUMP"/>
          <p:cNvSpPr>
            <a:spLocks noChangeAspect="1" noChangeArrowheads="1"/>
          </p:cNvSpPr>
          <p:nvPr/>
        </p:nvSpPr>
        <p:spPr bwMode="auto">
          <a:xfrm>
            <a:off x="8219696" y="6438583"/>
            <a:ext cx="152015" cy="152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D10A0DC4-70B1-5742-25C4-837B8F84B36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67515289"/>
              </p:ext>
            </p:extLst>
          </p:nvPr>
        </p:nvGraphicFramePr>
        <p:xfrm>
          <a:off x="1341120" y="1669620"/>
          <a:ext cx="9509760" cy="51443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3802A5B3-0C46-BD91-44BE-C81DD43F8084}"/>
              </a:ext>
            </a:extLst>
          </p:cNvPr>
          <p:cNvSpPr txBox="1"/>
          <p:nvPr/>
        </p:nvSpPr>
        <p:spPr>
          <a:xfrm>
            <a:off x="5936138" y="1726010"/>
            <a:ext cx="5835292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/>
              <a:t>Inferior cognition:</a:t>
            </a:r>
          </a:p>
          <a:p>
            <a:r>
              <a:rPr lang="en-GB" dirty="0"/>
              <a:t>Emphasizing other voters limited intellect, or knowledge, to be able to make informed and rational decisions </a:t>
            </a:r>
          </a:p>
          <a:p>
            <a:endParaRPr lang="en-GB" dirty="0"/>
          </a:p>
          <a:p>
            <a:r>
              <a:rPr lang="en-GB" dirty="0"/>
              <a:t>“Idiots” , “Ill-informed”, “mindless” , “Stupid” , “Unenlightened”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101122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92F58E-CDED-4750-9C2F-E2E6EDC208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7374" y="369492"/>
            <a:ext cx="9367203" cy="1188720"/>
          </a:xfrm>
        </p:spPr>
        <p:txBody>
          <a:bodyPr vert="horz" lIns="91440" tIns="45720" rIns="91440" bIns="45720" rtlCol="0">
            <a:noAutofit/>
          </a:bodyPr>
          <a:lstStyle/>
          <a:p>
            <a:r>
              <a:rPr lang="en-US" sz="4200" b="1" dirty="0"/>
              <a:t>Perceptions of other voters [decision]</a:t>
            </a:r>
            <a:endParaRPr lang="en-US" sz="4200" b="1" kern="1200" dirty="0">
              <a:latin typeface="+mj-lt"/>
              <a:ea typeface="+mj-ea"/>
              <a:cs typeface="+mj-cs"/>
            </a:endParaRPr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7CB4857B-ED7C-444D-9F04-2F885114A1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764099" cy="1558212"/>
          </a:xfrm>
          <a:custGeom>
            <a:avLst/>
            <a:gdLst>
              <a:gd name="connsiteX0" fmla="*/ 0 w 1764099"/>
              <a:gd name="connsiteY0" fmla="*/ 0 h 1558212"/>
              <a:gd name="connsiteX1" fmla="*/ 1764099 w 1764099"/>
              <a:gd name="connsiteY1" fmla="*/ 0 h 1558212"/>
              <a:gd name="connsiteX2" fmla="*/ 1042087 w 1764099"/>
              <a:gd name="connsiteY2" fmla="*/ 1558212 h 1558212"/>
              <a:gd name="connsiteX3" fmla="*/ 0 w 1764099"/>
              <a:gd name="connsiteY3" fmla="*/ 1558212 h 1558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64099" h="1558212">
                <a:moveTo>
                  <a:pt x="0" y="0"/>
                </a:moveTo>
                <a:lnTo>
                  <a:pt x="1764099" y="0"/>
                </a:lnTo>
                <a:lnTo>
                  <a:pt x="1042087" y="1558212"/>
                </a:lnTo>
                <a:lnTo>
                  <a:pt x="0" y="155821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D18046FB-44EA-4FD8-A585-EA09A319B2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691640"/>
            <a:ext cx="12191999" cy="5166360"/>
          </a:xfrm>
          <a:custGeom>
            <a:avLst/>
            <a:gdLst>
              <a:gd name="connsiteX0" fmla="*/ 0 w 12191999"/>
              <a:gd name="connsiteY0" fmla="*/ 0 h 5166360"/>
              <a:gd name="connsiteX1" fmla="*/ 1822388 w 12191999"/>
              <a:gd name="connsiteY1" fmla="*/ 0 h 5166360"/>
              <a:gd name="connsiteX2" fmla="*/ 6468290 w 12191999"/>
              <a:gd name="connsiteY2" fmla="*/ 0 h 5166360"/>
              <a:gd name="connsiteX3" fmla="*/ 7796394 w 12191999"/>
              <a:gd name="connsiteY3" fmla="*/ 0 h 5166360"/>
              <a:gd name="connsiteX4" fmla="*/ 8376834 w 12191999"/>
              <a:gd name="connsiteY4" fmla="*/ 0 h 5166360"/>
              <a:gd name="connsiteX5" fmla="*/ 9704938 w 12191999"/>
              <a:gd name="connsiteY5" fmla="*/ 0 h 5166360"/>
              <a:gd name="connsiteX6" fmla="*/ 9704938 w 12191999"/>
              <a:gd name="connsiteY6" fmla="*/ 2 h 5166360"/>
              <a:gd name="connsiteX7" fmla="*/ 10283456 w 12191999"/>
              <a:gd name="connsiteY7" fmla="*/ 2 h 5166360"/>
              <a:gd name="connsiteX8" fmla="*/ 10863897 w 12191999"/>
              <a:gd name="connsiteY8" fmla="*/ 2 h 5166360"/>
              <a:gd name="connsiteX9" fmla="*/ 12191999 w 12191999"/>
              <a:gd name="connsiteY9" fmla="*/ 2 h 5166360"/>
              <a:gd name="connsiteX10" fmla="*/ 12191999 w 12191999"/>
              <a:gd name="connsiteY10" fmla="*/ 5166360 h 5166360"/>
              <a:gd name="connsiteX11" fmla="*/ 0 w 12191999"/>
              <a:gd name="connsiteY11" fmla="*/ 5166360 h 5166360"/>
              <a:gd name="connsiteX12" fmla="*/ 0 w 12191999"/>
              <a:gd name="connsiteY12" fmla="*/ 2604436 h 5166360"/>
              <a:gd name="connsiteX13" fmla="*/ 862341 w 12191999"/>
              <a:gd name="connsiteY13" fmla="*/ 743371 h 5166360"/>
              <a:gd name="connsiteX14" fmla="*/ 0 w 12191999"/>
              <a:gd name="connsiteY14" fmla="*/ 743371 h 5166360"/>
              <a:gd name="connsiteX15" fmla="*/ 0 w 12191999"/>
              <a:gd name="connsiteY15" fmla="*/ 742508 h 5166360"/>
              <a:gd name="connsiteX16" fmla="*/ 92826 w 12191999"/>
              <a:gd name="connsiteY16" fmla="*/ 742508 h 5166360"/>
              <a:gd name="connsiteX17" fmla="*/ 406486 w 12191999"/>
              <a:gd name="connsiteY17" fmla="*/ 742508 h 5166360"/>
              <a:gd name="connsiteX18" fmla="*/ 406486 w 12191999"/>
              <a:gd name="connsiteY18" fmla="*/ 742507 h 5166360"/>
              <a:gd name="connsiteX19" fmla="*/ 862741 w 12191999"/>
              <a:gd name="connsiteY19" fmla="*/ 742507 h 5166360"/>
              <a:gd name="connsiteX20" fmla="*/ 1206388 w 12191999"/>
              <a:gd name="connsiteY20" fmla="*/ 864 h 5166360"/>
              <a:gd name="connsiteX21" fmla="*/ 748500 w 12191999"/>
              <a:gd name="connsiteY21" fmla="*/ 864 h 5166360"/>
              <a:gd name="connsiteX22" fmla="*/ 0 w 12191999"/>
              <a:gd name="connsiteY22" fmla="*/ 864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2191999" h="5166360">
                <a:moveTo>
                  <a:pt x="0" y="0"/>
                </a:moveTo>
                <a:lnTo>
                  <a:pt x="1822388" y="0"/>
                </a:lnTo>
                <a:lnTo>
                  <a:pt x="6468290" y="0"/>
                </a:lnTo>
                <a:lnTo>
                  <a:pt x="7796394" y="0"/>
                </a:lnTo>
                <a:lnTo>
                  <a:pt x="8376834" y="0"/>
                </a:lnTo>
                <a:lnTo>
                  <a:pt x="9704938" y="0"/>
                </a:lnTo>
                <a:lnTo>
                  <a:pt x="9704938" y="2"/>
                </a:lnTo>
                <a:lnTo>
                  <a:pt x="10283456" y="2"/>
                </a:lnTo>
                <a:lnTo>
                  <a:pt x="10863897" y="2"/>
                </a:lnTo>
                <a:lnTo>
                  <a:pt x="12191999" y="2"/>
                </a:lnTo>
                <a:lnTo>
                  <a:pt x="12191999" y="5166360"/>
                </a:lnTo>
                <a:lnTo>
                  <a:pt x="0" y="5166360"/>
                </a:lnTo>
                <a:lnTo>
                  <a:pt x="0" y="2604436"/>
                </a:lnTo>
                <a:lnTo>
                  <a:pt x="862341" y="743371"/>
                </a:lnTo>
                <a:lnTo>
                  <a:pt x="0" y="743371"/>
                </a:lnTo>
                <a:lnTo>
                  <a:pt x="0" y="742508"/>
                </a:lnTo>
                <a:lnTo>
                  <a:pt x="92826" y="742508"/>
                </a:lnTo>
                <a:lnTo>
                  <a:pt x="406486" y="742508"/>
                </a:lnTo>
                <a:lnTo>
                  <a:pt x="406486" y="742507"/>
                </a:lnTo>
                <a:lnTo>
                  <a:pt x="862741" y="742507"/>
                </a:lnTo>
                <a:lnTo>
                  <a:pt x="1206388" y="864"/>
                </a:lnTo>
                <a:lnTo>
                  <a:pt x="748500" y="864"/>
                </a:lnTo>
                <a:lnTo>
                  <a:pt x="0" y="864"/>
                </a:lnTo>
                <a:close/>
              </a:path>
            </a:pathLst>
          </a:custGeom>
          <a:solidFill>
            <a:srgbClr val="A6A6A6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479F5F2B-8B58-4140-AE6A-51F6C67B18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91641"/>
            <a:ext cx="971654" cy="2096979"/>
          </a:xfrm>
          <a:custGeom>
            <a:avLst/>
            <a:gdLst>
              <a:gd name="connsiteX0" fmla="*/ 0 w 971654"/>
              <a:gd name="connsiteY0" fmla="*/ 0 h 2096979"/>
              <a:gd name="connsiteX1" fmla="*/ 971654 w 971654"/>
              <a:gd name="connsiteY1" fmla="*/ 0 h 2096979"/>
              <a:gd name="connsiteX2" fmla="*/ 0 w 971654"/>
              <a:gd name="connsiteY2" fmla="*/ 2096979 h 2096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71654" h="2096979">
                <a:moveTo>
                  <a:pt x="0" y="0"/>
                </a:moveTo>
                <a:lnTo>
                  <a:pt x="971654" y="0"/>
                </a:lnTo>
                <a:lnTo>
                  <a:pt x="0" y="2096979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C79618E4-78D8-46CD-A793-E5C920524B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88135" y="243728"/>
            <a:ext cx="2264861" cy="1292464"/>
          </a:xfrm>
          <a:prstGeom prst="rect">
            <a:avLst/>
          </a:prstGeom>
        </p:spPr>
      </p:pic>
      <p:pic>
        <p:nvPicPr>
          <p:cNvPr id="1028" name="Picture 4" descr="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44752" y="7657604"/>
            <a:ext cx="2036738" cy="1380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12" descr="US-POLITICS-ELECTION-TRUMP"/>
          <p:cNvSpPr>
            <a:spLocks noChangeAspect="1" noChangeArrowheads="1"/>
          </p:cNvSpPr>
          <p:nvPr/>
        </p:nvSpPr>
        <p:spPr bwMode="auto">
          <a:xfrm>
            <a:off x="8219696" y="6438583"/>
            <a:ext cx="152015" cy="152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D10A0DC4-70B1-5742-25C4-837B8F84B36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24643489"/>
              </p:ext>
            </p:extLst>
          </p:nvPr>
        </p:nvGraphicFramePr>
        <p:xfrm>
          <a:off x="1341120" y="1669620"/>
          <a:ext cx="9509760" cy="51443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3802A5B3-0C46-BD91-44BE-C81DD43F8084}"/>
              </a:ext>
            </a:extLst>
          </p:cNvPr>
          <p:cNvSpPr txBox="1"/>
          <p:nvPr/>
        </p:nvSpPr>
        <p:spPr>
          <a:xfrm>
            <a:off x="5936138" y="1726010"/>
            <a:ext cx="6216858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/>
              <a:t>Negative emotional reaction:</a:t>
            </a:r>
          </a:p>
          <a:p>
            <a:r>
              <a:rPr lang="en-GB" dirty="0"/>
              <a:t>Responses emphasizing negative feelings towards other voters or their decision, ranging from frustration to hatred </a:t>
            </a:r>
          </a:p>
          <a:p>
            <a:endParaRPr lang="en-GB" sz="2000" dirty="0"/>
          </a:p>
          <a:p>
            <a:r>
              <a:rPr lang="en-GB" dirty="0"/>
              <a:t>“Disappointed” , “Frustrated” , “Angry” , “Hatred”, “Disgusted”</a:t>
            </a:r>
          </a:p>
          <a:p>
            <a:endParaRPr lang="en-GB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62473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92F58E-CDED-4750-9C2F-E2E6EDC208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7374" y="369492"/>
            <a:ext cx="9367203" cy="1188720"/>
          </a:xfrm>
        </p:spPr>
        <p:txBody>
          <a:bodyPr vert="horz" lIns="91440" tIns="45720" rIns="91440" bIns="45720" rtlCol="0">
            <a:noAutofit/>
          </a:bodyPr>
          <a:lstStyle/>
          <a:p>
            <a:r>
              <a:rPr lang="en-US" sz="4200" b="1" dirty="0"/>
              <a:t>Perceptions of other voters [decision]</a:t>
            </a:r>
            <a:endParaRPr lang="en-US" sz="4200" b="1" kern="1200" dirty="0">
              <a:latin typeface="+mj-lt"/>
              <a:ea typeface="+mj-ea"/>
              <a:cs typeface="+mj-cs"/>
            </a:endParaRPr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7CB4857B-ED7C-444D-9F04-2F885114A1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764099" cy="1558212"/>
          </a:xfrm>
          <a:custGeom>
            <a:avLst/>
            <a:gdLst>
              <a:gd name="connsiteX0" fmla="*/ 0 w 1764099"/>
              <a:gd name="connsiteY0" fmla="*/ 0 h 1558212"/>
              <a:gd name="connsiteX1" fmla="*/ 1764099 w 1764099"/>
              <a:gd name="connsiteY1" fmla="*/ 0 h 1558212"/>
              <a:gd name="connsiteX2" fmla="*/ 1042087 w 1764099"/>
              <a:gd name="connsiteY2" fmla="*/ 1558212 h 1558212"/>
              <a:gd name="connsiteX3" fmla="*/ 0 w 1764099"/>
              <a:gd name="connsiteY3" fmla="*/ 1558212 h 1558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64099" h="1558212">
                <a:moveTo>
                  <a:pt x="0" y="0"/>
                </a:moveTo>
                <a:lnTo>
                  <a:pt x="1764099" y="0"/>
                </a:lnTo>
                <a:lnTo>
                  <a:pt x="1042087" y="1558212"/>
                </a:lnTo>
                <a:lnTo>
                  <a:pt x="0" y="155821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D18046FB-44EA-4FD8-A585-EA09A319B2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691640"/>
            <a:ext cx="12191999" cy="5166360"/>
          </a:xfrm>
          <a:custGeom>
            <a:avLst/>
            <a:gdLst>
              <a:gd name="connsiteX0" fmla="*/ 0 w 12191999"/>
              <a:gd name="connsiteY0" fmla="*/ 0 h 5166360"/>
              <a:gd name="connsiteX1" fmla="*/ 1822388 w 12191999"/>
              <a:gd name="connsiteY1" fmla="*/ 0 h 5166360"/>
              <a:gd name="connsiteX2" fmla="*/ 6468290 w 12191999"/>
              <a:gd name="connsiteY2" fmla="*/ 0 h 5166360"/>
              <a:gd name="connsiteX3" fmla="*/ 7796394 w 12191999"/>
              <a:gd name="connsiteY3" fmla="*/ 0 h 5166360"/>
              <a:gd name="connsiteX4" fmla="*/ 8376834 w 12191999"/>
              <a:gd name="connsiteY4" fmla="*/ 0 h 5166360"/>
              <a:gd name="connsiteX5" fmla="*/ 9704938 w 12191999"/>
              <a:gd name="connsiteY5" fmla="*/ 0 h 5166360"/>
              <a:gd name="connsiteX6" fmla="*/ 9704938 w 12191999"/>
              <a:gd name="connsiteY6" fmla="*/ 2 h 5166360"/>
              <a:gd name="connsiteX7" fmla="*/ 10283456 w 12191999"/>
              <a:gd name="connsiteY7" fmla="*/ 2 h 5166360"/>
              <a:gd name="connsiteX8" fmla="*/ 10863897 w 12191999"/>
              <a:gd name="connsiteY8" fmla="*/ 2 h 5166360"/>
              <a:gd name="connsiteX9" fmla="*/ 12191999 w 12191999"/>
              <a:gd name="connsiteY9" fmla="*/ 2 h 5166360"/>
              <a:gd name="connsiteX10" fmla="*/ 12191999 w 12191999"/>
              <a:gd name="connsiteY10" fmla="*/ 5166360 h 5166360"/>
              <a:gd name="connsiteX11" fmla="*/ 0 w 12191999"/>
              <a:gd name="connsiteY11" fmla="*/ 5166360 h 5166360"/>
              <a:gd name="connsiteX12" fmla="*/ 0 w 12191999"/>
              <a:gd name="connsiteY12" fmla="*/ 2604436 h 5166360"/>
              <a:gd name="connsiteX13" fmla="*/ 862341 w 12191999"/>
              <a:gd name="connsiteY13" fmla="*/ 743371 h 5166360"/>
              <a:gd name="connsiteX14" fmla="*/ 0 w 12191999"/>
              <a:gd name="connsiteY14" fmla="*/ 743371 h 5166360"/>
              <a:gd name="connsiteX15" fmla="*/ 0 w 12191999"/>
              <a:gd name="connsiteY15" fmla="*/ 742508 h 5166360"/>
              <a:gd name="connsiteX16" fmla="*/ 92826 w 12191999"/>
              <a:gd name="connsiteY16" fmla="*/ 742508 h 5166360"/>
              <a:gd name="connsiteX17" fmla="*/ 406486 w 12191999"/>
              <a:gd name="connsiteY17" fmla="*/ 742508 h 5166360"/>
              <a:gd name="connsiteX18" fmla="*/ 406486 w 12191999"/>
              <a:gd name="connsiteY18" fmla="*/ 742507 h 5166360"/>
              <a:gd name="connsiteX19" fmla="*/ 862741 w 12191999"/>
              <a:gd name="connsiteY19" fmla="*/ 742507 h 5166360"/>
              <a:gd name="connsiteX20" fmla="*/ 1206388 w 12191999"/>
              <a:gd name="connsiteY20" fmla="*/ 864 h 5166360"/>
              <a:gd name="connsiteX21" fmla="*/ 748500 w 12191999"/>
              <a:gd name="connsiteY21" fmla="*/ 864 h 5166360"/>
              <a:gd name="connsiteX22" fmla="*/ 0 w 12191999"/>
              <a:gd name="connsiteY22" fmla="*/ 864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2191999" h="5166360">
                <a:moveTo>
                  <a:pt x="0" y="0"/>
                </a:moveTo>
                <a:lnTo>
                  <a:pt x="1822388" y="0"/>
                </a:lnTo>
                <a:lnTo>
                  <a:pt x="6468290" y="0"/>
                </a:lnTo>
                <a:lnTo>
                  <a:pt x="7796394" y="0"/>
                </a:lnTo>
                <a:lnTo>
                  <a:pt x="8376834" y="0"/>
                </a:lnTo>
                <a:lnTo>
                  <a:pt x="9704938" y="0"/>
                </a:lnTo>
                <a:lnTo>
                  <a:pt x="9704938" y="2"/>
                </a:lnTo>
                <a:lnTo>
                  <a:pt x="10283456" y="2"/>
                </a:lnTo>
                <a:lnTo>
                  <a:pt x="10863897" y="2"/>
                </a:lnTo>
                <a:lnTo>
                  <a:pt x="12191999" y="2"/>
                </a:lnTo>
                <a:lnTo>
                  <a:pt x="12191999" y="5166360"/>
                </a:lnTo>
                <a:lnTo>
                  <a:pt x="0" y="5166360"/>
                </a:lnTo>
                <a:lnTo>
                  <a:pt x="0" y="2604436"/>
                </a:lnTo>
                <a:lnTo>
                  <a:pt x="862341" y="743371"/>
                </a:lnTo>
                <a:lnTo>
                  <a:pt x="0" y="743371"/>
                </a:lnTo>
                <a:lnTo>
                  <a:pt x="0" y="742508"/>
                </a:lnTo>
                <a:lnTo>
                  <a:pt x="92826" y="742508"/>
                </a:lnTo>
                <a:lnTo>
                  <a:pt x="406486" y="742508"/>
                </a:lnTo>
                <a:lnTo>
                  <a:pt x="406486" y="742507"/>
                </a:lnTo>
                <a:lnTo>
                  <a:pt x="862741" y="742507"/>
                </a:lnTo>
                <a:lnTo>
                  <a:pt x="1206388" y="864"/>
                </a:lnTo>
                <a:lnTo>
                  <a:pt x="748500" y="864"/>
                </a:lnTo>
                <a:lnTo>
                  <a:pt x="0" y="864"/>
                </a:lnTo>
                <a:close/>
              </a:path>
            </a:pathLst>
          </a:custGeom>
          <a:solidFill>
            <a:srgbClr val="A6A6A6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479F5F2B-8B58-4140-AE6A-51F6C67B18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91641"/>
            <a:ext cx="971654" cy="2096979"/>
          </a:xfrm>
          <a:custGeom>
            <a:avLst/>
            <a:gdLst>
              <a:gd name="connsiteX0" fmla="*/ 0 w 971654"/>
              <a:gd name="connsiteY0" fmla="*/ 0 h 2096979"/>
              <a:gd name="connsiteX1" fmla="*/ 971654 w 971654"/>
              <a:gd name="connsiteY1" fmla="*/ 0 h 2096979"/>
              <a:gd name="connsiteX2" fmla="*/ 0 w 971654"/>
              <a:gd name="connsiteY2" fmla="*/ 2096979 h 2096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71654" h="2096979">
                <a:moveTo>
                  <a:pt x="0" y="0"/>
                </a:moveTo>
                <a:lnTo>
                  <a:pt x="971654" y="0"/>
                </a:lnTo>
                <a:lnTo>
                  <a:pt x="0" y="2096979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C79618E4-78D8-46CD-A793-E5C920524B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88135" y="243728"/>
            <a:ext cx="2264861" cy="1292464"/>
          </a:xfrm>
          <a:prstGeom prst="rect">
            <a:avLst/>
          </a:prstGeom>
        </p:spPr>
      </p:pic>
      <p:pic>
        <p:nvPicPr>
          <p:cNvPr id="1028" name="Picture 4" descr="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44752" y="7657604"/>
            <a:ext cx="2036738" cy="1380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12" descr="US-POLITICS-ELECTION-TRUMP"/>
          <p:cNvSpPr>
            <a:spLocks noChangeAspect="1" noChangeArrowheads="1"/>
          </p:cNvSpPr>
          <p:nvPr/>
        </p:nvSpPr>
        <p:spPr bwMode="auto">
          <a:xfrm>
            <a:off x="8219696" y="6438583"/>
            <a:ext cx="152015" cy="152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D10A0DC4-70B1-5742-25C4-837B8F84B36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44525951"/>
              </p:ext>
            </p:extLst>
          </p:nvPr>
        </p:nvGraphicFramePr>
        <p:xfrm>
          <a:off x="1341120" y="1669620"/>
          <a:ext cx="9509760" cy="51443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3802A5B3-0C46-BD91-44BE-C81DD43F8084}"/>
              </a:ext>
            </a:extLst>
          </p:cNvPr>
          <p:cNvSpPr txBox="1"/>
          <p:nvPr/>
        </p:nvSpPr>
        <p:spPr>
          <a:xfrm>
            <a:off x="5936138" y="1726010"/>
            <a:ext cx="6216858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/>
              <a:t>Emotions driving vote:</a:t>
            </a:r>
          </a:p>
          <a:p>
            <a:r>
              <a:rPr lang="en-GB" dirty="0"/>
              <a:t>Responses emphasizing the emotionality of other voters in their decision-making</a:t>
            </a:r>
          </a:p>
          <a:p>
            <a:endParaRPr lang="en-GB" dirty="0"/>
          </a:p>
          <a:p>
            <a:r>
              <a:rPr lang="en-GB" dirty="0"/>
              <a:t>“Emotionally driven without consequential thinking” , “Fearful” , “Bitter“ , “Emotional” , “Desperate” </a:t>
            </a:r>
          </a:p>
          <a:p>
            <a:endParaRPr lang="en-GB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525233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92F58E-CDED-4750-9C2F-E2E6EDC208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7374" y="369492"/>
            <a:ext cx="9367203" cy="1188720"/>
          </a:xfrm>
        </p:spPr>
        <p:txBody>
          <a:bodyPr vert="horz" lIns="91440" tIns="45720" rIns="91440" bIns="45720" rtlCol="0">
            <a:noAutofit/>
          </a:bodyPr>
          <a:lstStyle/>
          <a:p>
            <a:r>
              <a:rPr lang="en-US" sz="4200" b="1" dirty="0"/>
              <a:t>Perceptions of other voters [decision]</a:t>
            </a:r>
            <a:endParaRPr lang="en-US" sz="4200" b="1" kern="1200" dirty="0">
              <a:latin typeface="+mj-lt"/>
              <a:ea typeface="+mj-ea"/>
              <a:cs typeface="+mj-cs"/>
            </a:endParaRPr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7CB4857B-ED7C-444D-9F04-2F885114A1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764099" cy="1558212"/>
          </a:xfrm>
          <a:custGeom>
            <a:avLst/>
            <a:gdLst>
              <a:gd name="connsiteX0" fmla="*/ 0 w 1764099"/>
              <a:gd name="connsiteY0" fmla="*/ 0 h 1558212"/>
              <a:gd name="connsiteX1" fmla="*/ 1764099 w 1764099"/>
              <a:gd name="connsiteY1" fmla="*/ 0 h 1558212"/>
              <a:gd name="connsiteX2" fmla="*/ 1042087 w 1764099"/>
              <a:gd name="connsiteY2" fmla="*/ 1558212 h 1558212"/>
              <a:gd name="connsiteX3" fmla="*/ 0 w 1764099"/>
              <a:gd name="connsiteY3" fmla="*/ 1558212 h 1558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64099" h="1558212">
                <a:moveTo>
                  <a:pt x="0" y="0"/>
                </a:moveTo>
                <a:lnTo>
                  <a:pt x="1764099" y="0"/>
                </a:lnTo>
                <a:lnTo>
                  <a:pt x="1042087" y="1558212"/>
                </a:lnTo>
                <a:lnTo>
                  <a:pt x="0" y="155821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D18046FB-44EA-4FD8-A585-EA09A319B2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691640"/>
            <a:ext cx="12191999" cy="5166360"/>
          </a:xfrm>
          <a:custGeom>
            <a:avLst/>
            <a:gdLst>
              <a:gd name="connsiteX0" fmla="*/ 0 w 12191999"/>
              <a:gd name="connsiteY0" fmla="*/ 0 h 5166360"/>
              <a:gd name="connsiteX1" fmla="*/ 1822388 w 12191999"/>
              <a:gd name="connsiteY1" fmla="*/ 0 h 5166360"/>
              <a:gd name="connsiteX2" fmla="*/ 6468290 w 12191999"/>
              <a:gd name="connsiteY2" fmla="*/ 0 h 5166360"/>
              <a:gd name="connsiteX3" fmla="*/ 7796394 w 12191999"/>
              <a:gd name="connsiteY3" fmla="*/ 0 h 5166360"/>
              <a:gd name="connsiteX4" fmla="*/ 8376834 w 12191999"/>
              <a:gd name="connsiteY4" fmla="*/ 0 h 5166360"/>
              <a:gd name="connsiteX5" fmla="*/ 9704938 w 12191999"/>
              <a:gd name="connsiteY5" fmla="*/ 0 h 5166360"/>
              <a:gd name="connsiteX6" fmla="*/ 9704938 w 12191999"/>
              <a:gd name="connsiteY6" fmla="*/ 2 h 5166360"/>
              <a:gd name="connsiteX7" fmla="*/ 10283456 w 12191999"/>
              <a:gd name="connsiteY7" fmla="*/ 2 h 5166360"/>
              <a:gd name="connsiteX8" fmla="*/ 10863897 w 12191999"/>
              <a:gd name="connsiteY8" fmla="*/ 2 h 5166360"/>
              <a:gd name="connsiteX9" fmla="*/ 12191999 w 12191999"/>
              <a:gd name="connsiteY9" fmla="*/ 2 h 5166360"/>
              <a:gd name="connsiteX10" fmla="*/ 12191999 w 12191999"/>
              <a:gd name="connsiteY10" fmla="*/ 5166360 h 5166360"/>
              <a:gd name="connsiteX11" fmla="*/ 0 w 12191999"/>
              <a:gd name="connsiteY11" fmla="*/ 5166360 h 5166360"/>
              <a:gd name="connsiteX12" fmla="*/ 0 w 12191999"/>
              <a:gd name="connsiteY12" fmla="*/ 2604436 h 5166360"/>
              <a:gd name="connsiteX13" fmla="*/ 862341 w 12191999"/>
              <a:gd name="connsiteY13" fmla="*/ 743371 h 5166360"/>
              <a:gd name="connsiteX14" fmla="*/ 0 w 12191999"/>
              <a:gd name="connsiteY14" fmla="*/ 743371 h 5166360"/>
              <a:gd name="connsiteX15" fmla="*/ 0 w 12191999"/>
              <a:gd name="connsiteY15" fmla="*/ 742508 h 5166360"/>
              <a:gd name="connsiteX16" fmla="*/ 92826 w 12191999"/>
              <a:gd name="connsiteY16" fmla="*/ 742508 h 5166360"/>
              <a:gd name="connsiteX17" fmla="*/ 406486 w 12191999"/>
              <a:gd name="connsiteY17" fmla="*/ 742508 h 5166360"/>
              <a:gd name="connsiteX18" fmla="*/ 406486 w 12191999"/>
              <a:gd name="connsiteY18" fmla="*/ 742507 h 5166360"/>
              <a:gd name="connsiteX19" fmla="*/ 862741 w 12191999"/>
              <a:gd name="connsiteY19" fmla="*/ 742507 h 5166360"/>
              <a:gd name="connsiteX20" fmla="*/ 1206388 w 12191999"/>
              <a:gd name="connsiteY20" fmla="*/ 864 h 5166360"/>
              <a:gd name="connsiteX21" fmla="*/ 748500 w 12191999"/>
              <a:gd name="connsiteY21" fmla="*/ 864 h 5166360"/>
              <a:gd name="connsiteX22" fmla="*/ 0 w 12191999"/>
              <a:gd name="connsiteY22" fmla="*/ 864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2191999" h="5166360">
                <a:moveTo>
                  <a:pt x="0" y="0"/>
                </a:moveTo>
                <a:lnTo>
                  <a:pt x="1822388" y="0"/>
                </a:lnTo>
                <a:lnTo>
                  <a:pt x="6468290" y="0"/>
                </a:lnTo>
                <a:lnTo>
                  <a:pt x="7796394" y="0"/>
                </a:lnTo>
                <a:lnTo>
                  <a:pt x="8376834" y="0"/>
                </a:lnTo>
                <a:lnTo>
                  <a:pt x="9704938" y="0"/>
                </a:lnTo>
                <a:lnTo>
                  <a:pt x="9704938" y="2"/>
                </a:lnTo>
                <a:lnTo>
                  <a:pt x="10283456" y="2"/>
                </a:lnTo>
                <a:lnTo>
                  <a:pt x="10863897" y="2"/>
                </a:lnTo>
                <a:lnTo>
                  <a:pt x="12191999" y="2"/>
                </a:lnTo>
                <a:lnTo>
                  <a:pt x="12191999" y="5166360"/>
                </a:lnTo>
                <a:lnTo>
                  <a:pt x="0" y="5166360"/>
                </a:lnTo>
                <a:lnTo>
                  <a:pt x="0" y="2604436"/>
                </a:lnTo>
                <a:lnTo>
                  <a:pt x="862341" y="743371"/>
                </a:lnTo>
                <a:lnTo>
                  <a:pt x="0" y="743371"/>
                </a:lnTo>
                <a:lnTo>
                  <a:pt x="0" y="742508"/>
                </a:lnTo>
                <a:lnTo>
                  <a:pt x="92826" y="742508"/>
                </a:lnTo>
                <a:lnTo>
                  <a:pt x="406486" y="742508"/>
                </a:lnTo>
                <a:lnTo>
                  <a:pt x="406486" y="742507"/>
                </a:lnTo>
                <a:lnTo>
                  <a:pt x="862741" y="742507"/>
                </a:lnTo>
                <a:lnTo>
                  <a:pt x="1206388" y="864"/>
                </a:lnTo>
                <a:lnTo>
                  <a:pt x="748500" y="864"/>
                </a:lnTo>
                <a:lnTo>
                  <a:pt x="0" y="864"/>
                </a:lnTo>
                <a:close/>
              </a:path>
            </a:pathLst>
          </a:custGeom>
          <a:solidFill>
            <a:srgbClr val="A6A6A6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479F5F2B-8B58-4140-AE6A-51F6C67B18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91641"/>
            <a:ext cx="971654" cy="2096979"/>
          </a:xfrm>
          <a:custGeom>
            <a:avLst/>
            <a:gdLst>
              <a:gd name="connsiteX0" fmla="*/ 0 w 971654"/>
              <a:gd name="connsiteY0" fmla="*/ 0 h 2096979"/>
              <a:gd name="connsiteX1" fmla="*/ 971654 w 971654"/>
              <a:gd name="connsiteY1" fmla="*/ 0 h 2096979"/>
              <a:gd name="connsiteX2" fmla="*/ 0 w 971654"/>
              <a:gd name="connsiteY2" fmla="*/ 2096979 h 2096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71654" h="2096979">
                <a:moveTo>
                  <a:pt x="0" y="0"/>
                </a:moveTo>
                <a:lnTo>
                  <a:pt x="971654" y="0"/>
                </a:lnTo>
                <a:lnTo>
                  <a:pt x="0" y="2096979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C79618E4-78D8-46CD-A793-E5C920524B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88135" y="243728"/>
            <a:ext cx="2264861" cy="1292464"/>
          </a:xfrm>
          <a:prstGeom prst="rect">
            <a:avLst/>
          </a:prstGeom>
        </p:spPr>
      </p:pic>
      <p:pic>
        <p:nvPicPr>
          <p:cNvPr id="1028" name="Picture 4" descr="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44752" y="7657604"/>
            <a:ext cx="2036738" cy="1380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12" descr="US-POLITICS-ELECTION-TRUMP"/>
          <p:cNvSpPr>
            <a:spLocks noChangeAspect="1" noChangeArrowheads="1"/>
          </p:cNvSpPr>
          <p:nvPr/>
        </p:nvSpPr>
        <p:spPr bwMode="auto">
          <a:xfrm>
            <a:off x="8219696" y="6438583"/>
            <a:ext cx="152015" cy="152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D10A0DC4-70B1-5742-25C4-837B8F84B36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40744205"/>
              </p:ext>
            </p:extLst>
          </p:nvPr>
        </p:nvGraphicFramePr>
        <p:xfrm>
          <a:off x="1341120" y="1669620"/>
          <a:ext cx="9509760" cy="51443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3802A5B3-0C46-BD91-44BE-C81DD43F8084}"/>
              </a:ext>
            </a:extLst>
          </p:cNvPr>
          <p:cNvSpPr txBox="1"/>
          <p:nvPr/>
        </p:nvSpPr>
        <p:spPr>
          <a:xfrm>
            <a:off x="5936138" y="1726010"/>
            <a:ext cx="6216858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/>
              <a:t>Manipulated:</a:t>
            </a:r>
          </a:p>
          <a:p>
            <a:r>
              <a:rPr lang="en-GB" dirty="0"/>
              <a:t>Other voters were seen as manipulated by politicians / media or other sources (not specified) into making [implicit] incorrect decisions </a:t>
            </a:r>
          </a:p>
          <a:p>
            <a:endParaRPr lang="en-GB" dirty="0"/>
          </a:p>
          <a:p>
            <a:r>
              <a:rPr lang="en-GB" dirty="0"/>
              <a:t>“Misled” , “Deceived”, “Brainwashed”, “Misguided” , “False promises”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917625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92F58E-CDED-4750-9C2F-E2E6EDC208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7374" y="369492"/>
            <a:ext cx="9367203" cy="1188720"/>
          </a:xfrm>
        </p:spPr>
        <p:txBody>
          <a:bodyPr vert="horz" lIns="91440" tIns="45720" rIns="91440" bIns="45720" rtlCol="0">
            <a:noAutofit/>
          </a:bodyPr>
          <a:lstStyle/>
          <a:p>
            <a:r>
              <a:rPr lang="en-US" sz="4200" b="1" dirty="0"/>
              <a:t>Perceptions of other voters [decision]</a:t>
            </a:r>
            <a:endParaRPr lang="en-US" sz="4200" b="1" kern="1200" dirty="0">
              <a:latin typeface="+mj-lt"/>
              <a:ea typeface="+mj-ea"/>
              <a:cs typeface="+mj-cs"/>
            </a:endParaRPr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7CB4857B-ED7C-444D-9F04-2F885114A1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764099" cy="1558212"/>
          </a:xfrm>
          <a:custGeom>
            <a:avLst/>
            <a:gdLst>
              <a:gd name="connsiteX0" fmla="*/ 0 w 1764099"/>
              <a:gd name="connsiteY0" fmla="*/ 0 h 1558212"/>
              <a:gd name="connsiteX1" fmla="*/ 1764099 w 1764099"/>
              <a:gd name="connsiteY1" fmla="*/ 0 h 1558212"/>
              <a:gd name="connsiteX2" fmla="*/ 1042087 w 1764099"/>
              <a:gd name="connsiteY2" fmla="*/ 1558212 h 1558212"/>
              <a:gd name="connsiteX3" fmla="*/ 0 w 1764099"/>
              <a:gd name="connsiteY3" fmla="*/ 1558212 h 1558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64099" h="1558212">
                <a:moveTo>
                  <a:pt x="0" y="0"/>
                </a:moveTo>
                <a:lnTo>
                  <a:pt x="1764099" y="0"/>
                </a:lnTo>
                <a:lnTo>
                  <a:pt x="1042087" y="1558212"/>
                </a:lnTo>
                <a:lnTo>
                  <a:pt x="0" y="155821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D18046FB-44EA-4FD8-A585-EA09A319B2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691640"/>
            <a:ext cx="12191999" cy="5166360"/>
          </a:xfrm>
          <a:custGeom>
            <a:avLst/>
            <a:gdLst>
              <a:gd name="connsiteX0" fmla="*/ 0 w 12191999"/>
              <a:gd name="connsiteY0" fmla="*/ 0 h 5166360"/>
              <a:gd name="connsiteX1" fmla="*/ 1822388 w 12191999"/>
              <a:gd name="connsiteY1" fmla="*/ 0 h 5166360"/>
              <a:gd name="connsiteX2" fmla="*/ 6468290 w 12191999"/>
              <a:gd name="connsiteY2" fmla="*/ 0 h 5166360"/>
              <a:gd name="connsiteX3" fmla="*/ 7796394 w 12191999"/>
              <a:gd name="connsiteY3" fmla="*/ 0 h 5166360"/>
              <a:gd name="connsiteX4" fmla="*/ 8376834 w 12191999"/>
              <a:gd name="connsiteY4" fmla="*/ 0 h 5166360"/>
              <a:gd name="connsiteX5" fmla="*/ 9704938 w 12191999"/>
              <a:gd name="connsiteY5" fmla="*/ 0 h 5166360"/>
              <a:gd name="connsiteX6" fmla="*/ 9704938 w 12191999"/>
              <a:gd name="connsiteY6" fmla="*/ 2 h 5166360"/>
              <a:gd name="connsiteX7" fmla="*/ 10283456 w 12191999"/>
              <a:gd name="connsiteY7" fmla="*/ 2 h 5166360"/>
              <a:gd name="connsiteX8" fmla="*/ 10863897 w 12191999"/>
              <a:gd name="connsiteY8" fmla="*/ 2 h 5166360"/>
              <a:gd name="connsiteX9" fmla="*/ 12191999 w 12191999"/>
              <a:gd name="connsiteY9" fmla="*/ 2 h 5166360"/>
              <a:gd name="connsiteX10" fmla="*/ 12191999 w 12191999"/>
              <a:gd name="connsiteY10" fmla="*/ 5166360 h 5166360"/>
              <a:gd name="connsiteX11" fmla="*/ 0 w 12191999"/>
              <a:gd name="connsiteY11" fmla="*/ 5166360 h 5166360"/>
              <a:gd name="connsiteX12" fmla="*/ 0 w 12191999"/>
              <a:gd name="connsiteY12" fmla="*/ 2604436 h 5166360"/>
              <a:gd name="connsiteX13" fmla="*/ 862341 w 12191999"/>
              <a:gd name="connsiteY13" fmla="*/ 743371 h 5166360"/>
              <a:gd name="connsiteX14" fmla="*/ 0 w 12191999"/>
              <a:gd name="connsiteY14" fmla="*/ 743371 h 5166360"/>
              <a:gd name="connsiteX15" fmla="*/ 0 w 12191999"/>
              <a:gd name="connsiteY15" fmla="*/ 742508 h 5166360"/>
              <a:gd name="connsiteX16" fmla="*/ 92826 w 12191999"/>
              <a:gd name="connsiteY16" fmla="*/ 742508 h 5166360"/>
              <a:gd name="connsiteX17" fmla="*/ 406486 w 12191999"/>
              <a:gd name="connsiteY17" fmla="*/ 742508 h 5166360"/>
              <a:gd name="connsiteX18" fmla="*/ 406486 w 12191999"/>
              <a:gd name="connsiteY18" fmla="*/ 742507 h 5166360"/>
              <a:gd name="connsiteX19" fmla="*/ 862741 w 12191999"/>
              <a:gd name="connsiteY19" fmla="*/ 742507 h 5166360"/>
              <a:gd name="connsiteX20" fmla="*/ 1206388 w 12191999"/>
              <a:gd name="connsiteY20" fmla="*/ 864 h 5166360"/>
              <a:gd name="connsiteX21" fmla="*/ 748500 w 12191999"/>
              <a:gd name="connsiteY21" fmla="*/ 864 h 5166360"/>
              <a:gd name="connsiteX22" fmla="*/ 0 w 12191999"/>
              <a:gd name="connsiteY22" fmla="*/ 864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2191999" h="5166360">
                <a:moveTo>
                  <a:pt x="0" y="0"/>
                </a:moveTo>
                <a:lnTo>
                  <a:pt x="1822388" y="0"/>
                </a:lnTo>
                <a:lnTo>
                  <a:pt x="6468290" y="0"/>
                </a:lnTo>
                <a:lnTo>
                  <a:pt x="7796394" y="0"/>
                </a:lnTo>
                <a:lnTo>
                  <a:pt x="8376834" y="0"/>
                </a:lnTo>
                <a:lnTo>
                  <a:pt x="9704938" y="0"/>
                </a:lnTo>
                <a:lnTo>
                  <a:pt x="9704938" y="2"/>
                </a:lnTo>
                <a:lnTo>
                  <a:pt x="10283456" y="2"/>
                </a:lnTo>
                <a:lnTo>
                  <a:pt x="10863897" y="2"/>
                </a:lnTo>
                <a:lnTo>
                  <a:pt x="12191999" y="2"/>
                </a:lnTo>
                <a:lnTo>
                  <a:pt x="12191999" y="5166360"/>
                </a:lnTo>
                <a:lnTo>
                  <a:pt x="0" y="5166360"/>
                </a:lnTo>
                <a:lnTo>
                  <a:pt x="0" y="2604436"/>
                </a:lnTo>
                <a:lnTo>
                  <a:pt x="862341" y="743371"/>
                </a:lnTo>
                <a:lnTo>
                  <a:pt x="0" y="743371"/>
                </a:lnTo>
                <a:lnTo>
                  <a:pt x="0" y="742508"/>
                </a:lnTo>
                <a:lnTo>
                  <a:pt x="92826" y="742508"/>
                </a:lnTo>
                <a:lnTo>
                  <a:pt x="406486" y="742508"/>
                </a:lnTo>
                <a:lnTo>
                  <a:pt x="406486" y="742507"/>
                </a:lnTo>
                <a:lnTo>
                  <a:pt x="862741" y="742507"/>
                </a:lnTo>
                <a:lnTo>
                  <a:pt x="1206388" y="864"/>
                </a:lnTo>
                <a:lnTo>
                  <a:pt x="748500" y="864"/>
                </a:lnTo>
                <a:lnTo>
                  <a:pt x="0" y="864"/>
                </a:lnTo>
                <a:close/>
              </a:path>
            </a:pathLst>
          </a:custGeom>
          <a:solidFill>
            <a:srgbClr val="A6A6A6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479F5F2B-8B58-4140-AE6A-51F6C67B18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91641"/>
            <a:ext cx="971654" cy="2096979"/>
          </a:xfrm>
          <a:custGeom>
            <a:avLst/>
            <a:gdLst>
              <a:gd name="connsiteX0" fmla="*/ 0 w 971654"/>
              <a:gd name="connsiteY0" fmla="*/ 0 h 2096979"/>
              <a:gd name="connsiteX1" fmla="*/ 971654 w 971654"/>
              <a:gd name="connsiteY1" fmla="*/ 0 h 2096979"/>
              <a:gd name="connsiteX2" fmla="*/ 0 w 971654"/>
              <a:gd name="connsiteY2" fmla="*/ 2096979 h 2096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71654" h="2096979">
                <a:moveTo>
                  <a:pt x="0" y="0"/>
                </a:moveTo>
                <a:lnTo>
                  <a:pt x="971654" y="0"/>
                </a:lnTo>
                <a:lnTo>
                  <a:pt x="0" y="2096979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C79618E4-78D8-46CD-A793-E5C920524B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88135" y="243728"/>
            <a:ext cx="2264861" cy="1292464"/>
          </a:xfrm>
          <a:prstGeom prst="rect">
            <a:avLst/>
          </a:prstGeom>
        </p:spPr>
      </p:pic>
      <p:pic>
        <p:nvPicPr>
          <p:cNvPr id="1028" name="Picture 4" descr="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44752" y="7657604"/>
            <a:ext cx="2036738" cy="1380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12" descr="US-POLITICS-ELECTION-TRUMP"/>
          <p:cNvSpPr>
            <a:spLocks noChangeAspect="1" noChangeArrowheads="1"/>
          </p:cNvSpPr>
          <p:nvPr/>
        </p:nvSpPr>
        <p:spPr bwMode="auto">
          <a:xfrm>
            <a:off x="8219696" y="6438583"/>
            <a:ext cx="152015" cy="152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D10A0DC4-70B1-5742-25C4-837B8F84B36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07602690"/>
              </p:ext>
            </p:extLst>
          </p:nvPr>
        </p:nvGraphicFramePr>
        <p:xfrm>
          <a:off x="1341120" y="1669620"/>
          <a:ext cx="9509760" cy="51443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3802A5B3-0C46-BD91-44BE-C81DD43F8084}"/>
              </a:ext>
            </a:extLst>
          </p:cNvPr>
          <p:cNvSpPr txBox="1"/>
          <p:nvPr/>
        </p:nvSpPr>
        <p:spPr>
          <a:xfrm>
            <a:off x="5936138" y="1726010"/>
            <a:ext cx="6216858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/>
              <a:t>Acceptance:</a:t>
            </a:r>
          </a:p>
          <a:p>
            <a:r>
              <a:rPr lang="en-GB" dirty="0"/>
              <a:t>Similar to democratic right but focus is not on rights to choose but rather acceptance of difference </a:t>
            </a:r>
          </a:p>
          <a:p>
            <a:endParaRPr lang="en-GB" dirty="0"/>
          </a:p>
          <a:p>
            <a:r>
              <a:rPr lang="en-GB" dirty="0"/>
              <a:t>“I understand” , “At least they voted” , “Maybe its for the best” , “I'm fine with it, half my family voted Tory I don't mind”, “Happy that we’re all individuals”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168798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92F58E-CDED-4750-9C2F-E2E6EDC208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7374" y="369492"/>
            <a:ext cx="9367203" cy="1188720"/>
          </a:xfrm>
        </p:spPr>
        <p:txBody>
          <a:bodyPr vert="horz" lIns="91440" tIns="45720" rIns="91440" bIns="45720" rtlCol="0">
            <a:noAutofit/>
          </a:bodyPr>
          <a:lstStyle/>
          <a:p>
            <a:r>
              <a:rPr lang="en-US" sz="4200" b="1" dirty="0"/>
              <a:t>Perceptions of other voters [decision]</a:t>
            </a:r>
            <a:endParaRPr lang="en-US" sz="4200" b="1" kern="1200" dirty="0">
              <a:latin typeface="+mj-lt"/>
              <a:ea typeface="+mj-ea"/>
              <a:cs typeface="+mj-cs"/>
            </a:endParaRPr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7CB4857B-ED7C-444D-9F04-2F885114A1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764099" cy="1558212"/>
          </a:xfrm>
          <a:custGeom>
            <a:avLst/>
            <a:gdLst>
              <a:gd name="connsiteX0" fmla="*/ 0 w 1764099"/>
              <a:gd name="connsiteY0" fmla="*/ 0 h 1558212"/>
              <a:gd name="connsiteX1" fmla="*/ 1764099 w 1764099"/>
              <a:gd name="connsiteY1" fmla="*/ 0 h 1558212"/>
              <a:gd name="connsiteX2" fmla="*/ 1042087 w 1764099"/>
              <a:gd name="connsiteY2" fmla="*/ 1558212 h 1558212"/>
              <a:gd name="connsiteX3" fmla="*/ 0 w 1764099"/>
              <a:gd name="connsiteY3" fmla="*/ 1558212 h 1558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64099" h="1558212">
                <a:moveTo>
                  <a:pt x="0" y="0"/>
                </a:moveTo>
                <a:lnTo>
                  <a:pt x="1764099" y="0"/>
                </a:lnTo>
                <a:lnTo>
                  <a:pt x="1042087" y="1558212"/>
                </a:lnTo>
                <a:lnTo>
                  <a:pt x="0" y="155821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D18046FB-44EA-4FD8-A585-EA09A319B2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691640"/>
            <a:ext cx="12191999" cy="5166360"/>
          </a:xfrm>
          <a:custGeom>
            <a:avLst/>
            <a:gdLst>
              <a:gd name="connsiteX0" fmla="*/ 0 w 12191999"/>
              <a:gd name="connsiteY0" fmla="*/ 0 h 5166360"/>
              <a:gd name="connsiteX1" fmla="*/ 1822388 w 12191999"/>
              <a:gd name="connsiteY1" fmla="*/ 0 h 5166360"/>
              <a:gd name="connsiteX2" fmla="*/ 6468290 w 12191999"/>
              <a:gd name="connsiteY2" fmla="*/ 0 h 5166360"/>
              <a:gd name="connsiteX3" fmla="*/ 7796394 w 12191999"/>
              <a:gd name="connsiteY3" fmla="*/ 0 h 5166360"/>
              <a:gd name="connsiteX4" fmla="*/ 8376834 w 12191999"/>
              <a:gd name="connsiteY4" fmla="*/ 0 h 5166360"/>
              <a:gd name="connsiteX5" fmla="*/ 9704938 w 12191999"/>
              <a:gd name="connsiteY5" fmla="*/ 0 h 5166360"/>
              <a:gd name="connsiteX6" fmla="*/ 9704938 w 12191999"/>
              <a:gd name="connsiteY6" fmla="*/ 2 h 5166360"/>
              <a:gd name="connsiteX7" fmla="*/ 10283456 w 12191999"/>
              <a:gd name="connsiteY7" fmla="*/ 2 h 5166360"/>
              <a:gd name="connsiteX8" fmla="*/ 10863897 w 12191999"/>
              <a:gd name="connsiteY8" fmla="*/ 2 h 5166360"/>
              <a:gd name="connsiteX9" fmla="*/ 12191999 w 12191999"/>
              <a:gd name="connsiteY9" fmla="*/ 2 h 5166360"/>
              <a:gd name="connsiteX10" fmla="*/ 12191999 w 12191999"/>
              <a:gd name="connsiteY10" fmla="*/ 5166360 h 5166360"/>
              <a:gd name="connsiteX11" fmla="*/ 0 w 12191999"/>
              <a:gd name="connsiteY11" fmla="*/ 5166360 h 5166360"/>
              <a:gd name="connsiteX12" fmla="*/ 0 w 12191999"/>
              <a:gd name="connsiteY12" fmla="*/ 2604436 h 5166360"/>
              <a:gd name="connsiteX13" fmla="*/ 862341 w 12191999"/>
              <a:gd name="connsiteY13" fmla="*/ 743371 h 5166360"/>
              <a:gd name="connsiteX14" fmla="*/ 0 w 12191999"/>
              <a:gd name="connsiteY14" fmla="*/ 743371 h 5166360"/>
              <a:gd name="connsiteX15" fmla="*/ 0 w 12191999"/>
              <a:gd name="connsiteY15" fmla="*/ 742508 h 5166360"/>
              <a:gd name="connsiteX16" fmla="*/ 92826 w 12191999"/>
              <a:gd name="connsiteY16" fmla="*/ 742508 h 5166360"/>
              <a:gd name="connsiteX17" fmla="*/ 406486 w 12191999"/>
              <a:gd name="connsiteY17" fmla="*/ 742508 h 5166360"/>
              <a:gd name="connsiteX18" fmla="*/ 406486 w 12191999"/>
              <a:gd name="connsiteY18" fmla="*/ 742507 h 5166360"/>
              <a:gd name="connsiteX19" fmla="*/ 862741 w 12191999"/>
              <a:gd name="connsiteY19" fmla="*/ 742507 h 5166360"/>
              <a:gd name="connsiteX20" fmla="*/ 1206388 w 12191999"/>
              <a:gd name="connsiteY20" fmla="*/ 864 h 5166360"/>
              <a:gd name="connsiteX21" fmla="*/ 748500 w 12191999"/>
              <a:gd name="connsiteY21" fmla="*/ 864 h 5166360"/>
              <a:gd name="connsiteX22" fmla="*/ 0 w 12191999"/>
              <a:gd name="connsiteY22" fmla="*/ 864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2191999" h="5166360">
                <a:moveTo>
                  <a:pt x="0" y="0"/>
                </a:moveTo>
                <a:lnTo>
                  <a:pt x="1822388" y="0"/>
                </a:lnTo>
                <a:lnTo>
                  <a:pt x="6468290" y="0"/>
                </a:lnTo>
                <a:lnTo>
                  <a:pt x="7796394" y="0"/>
                </a:lnTo>
                <a:lnTo>
                  <a:pt x="8376834" y="0"/>
                </a:lnTo>
                <a:lnTo>
                  <a:pt x="9704938" y="0"/>
                </a:lnTo>
                <a:lnTo>
                  <a:pt x="9704938" y="2"/>
                </a:lnTo>
                <a:lnTo>
                  <a:pt x="10283456" y="2"/>
                </a:lnTo>
                <a:lnTo>
                  <a:pt x="10863897" y="2"/>
                </a:lnTo>
                <a:lnTo>
                  <a:pt x="12191999" y="2"/>
                </a:lnTo>
                <a:lnTo>
                  <a:pt x="12191999" y="5166360"/>
                </a:lnTo>
                <a:lnTo>
                  <a:pt x="0" y="5166360"/>
                </a:lnTo>
                <a:lnTo>
                  <a:pt x="0" y="2604436"/>
                </a:lnTo>
                <a:lnTo>
                  <a:pt x="862341" y="743371"/>
                </a:lnTo>
                <a:lnTo>
                  <a:pt x="0" y="743371"/>
                </a:lnTo>
                <a:lnTo>
                  <a:pt x="0" y="742508"/>
                </a:lnTo>
                <a:lnTo>
                  <a:pt x="92826" y="742508"/>
                </a:lnTo>
                <a:lnTo>
                  <a:pt x="406486" y="742508"/>
                </a:lnTo>
                <a:lnTo>
                  <a:pt x="406486" y="742507"/>
                </a:lnTo>
                <a:lnTo>
                  <a:pt x="862741" y="742507"/>
                </a:lnTo>
                <a:lnTo>
                  <a:pt x="1206388" y="864"/>
                </a:lnTo>
                <a:lnTo>
                  <a:pt x="748500" y="864"/>
                </a:lnTo>
                <a:lnTo>
                  <a:pt x="0" y="864"/>
                </a:lnTo>
                <a:close/>
              </a:path>
            </a:pathLst>
          </a:custGeom>
          <a:solidFill>
            <a:srgbClr val="A6A6A6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479F5F2B-8B58-4140-AE6A-51F6C67B18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91641"/>
            <a:ext cx="971654" cy="2096979"/>
          </a:xfrm>
          <a:custGeom>
            <a:avLst/>
            <a:gdLst>
              <a:gd name="connsiteX0" fmla="*/ 0 w 971654"/>
              <a:gd name="connsiteY0" fmla="*/ 0 h 2096979"/>
              <a:gd name="connsiteX1" fmla="*/ 971654 w 971654"/>
              <a:gd name="connsiteY1" fmla="*/ 0 h 2096979"/>
              <a:gd name="connsiteX2" fmla="*/ 0 w 971654"/>
              <a:gd name="connsiteY2" fmla="*/ 2096979 h 2096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71654" h="2096979">
                <a:moveTo>
                  <a:pt x="0" y="0"/>
                </a:moveTo>
                <a:lnTo>
                  <a:pt x="971654" y="0"/>
                </a:lnTo>
                <a:lnTo>
                  <a:pt x="0" y="2096979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C79618E4-78D8-46CD-A793-E5C920524B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88135" y="243728"/>
            <a:ext cx="2264861" cy="1292464"/>
          </a:xfrm>
          <a:prstGeom prst="rect">
            <a:avLst/>
          </a:prstGeom>
        </p:spPr>
      </p:pic>
      <p:pic>
        <p:nvPicPr>
          <p:cNvPr id="1028" name="Picture 4" descr="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44752" y="7657604"/>
            <a:ext cx="2036738" cy="1380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12" descr="US-POLITICS-ELECTION-TRUMP"/>
          <p:cNvSpPr>
            <a:spLocks noChangeAspect="1" noChangeArrowheads="1"/>
          </p:cNvSpPr>
          <p:nvPr/>
        </p:nvSpPr>
        <p:spPr bwMode="auto">
          <a:xfrm>
            <a:off x="8219696" y="6438583"/>
            <a:ext cx="152015" cy="152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D10A0DC4-70B1-5742-25C4-837B8F84B363}"/>
              </a:ext>
            </a:extLst>
          </p:cNvPr>
          <p:cNvGraphicFramePr>
            <a:graphicFrameLocks/>
          </p:cNvGraphicFramePr>
          <p:nvPr/>
        </p:nvGraphicFramePr>
        <p:xfrm>
          <a:off x="1341120" y="1669620"/>
          <a:ext cx="9509760" cy="51443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3802A5B3-0C46-BD91-44BE-C81DD43F8084}"/>
              </a:ext>
            </a:extLst>
          </p:cNvPr>
          <p:cNvSpPr txBox="1"/>
          <p:nvPr/>
        </p:nvSpPr>
        <p:spPr>
          <a:xfrm>
            <a:off x="5936138" y="1726010"/>
            <a:ext cx="6216858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/>
              <a:t>Acceptance:</a:t>
            </a:r>
          </a:p>
          <a:p>
            <a:r>
              <a:rPr lang="en-GB" dirty="0"/>
              <a:t>Similar to democratic right but focus is not on rights to choose but rather acceptance of difference </a:t>
            </a:r>
          </a:p>
          <a:p>
            <a:endParaRPr lang="en-GB" dirty="0"/>
          </a:p>
          <a:p>
            <a:r>
              <a:rPr lang="en-GB" dirty="0"/>
              <a:t>“I understand” , “At least they voted” , “Maybe it’s for the best” , “I'm fine with it, half my family voted Tory I don't mind”, “Happy that we’re all individuals”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230240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92F58E-CDED-4750-9C2F-E2E6EDC208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7374" y="369492"/>
            <a:ext cx="9367203" cy="1188720"/>
          </a:xfrm>
        </p:spPr>
        <p:txBody>
          <a:bodyPr vert="horz" lIns="91440" tIns="45720" rIns="91440" bIns="45720" rtlCol="0">
            <a:noAutofit/>
          </a:bodyPr>
          <a:lstStyle/>
          <a:p>
            <a:r>
              <a:rPr lang="en-US" sz="4200" b="1" dirty="0"/>
              <a:t>Conclusion</a:t>
            </a:r>
            <a:endParaRPr lang="en-US" sz="4200" b="1" kern="1200" dirty="0">
              <a:latin typeface="+mj-lt"/>
              <a:ea typeface="+mj-ea"/>
              <a:cs typeface="+mj-cs"/>
            </a:endParaRPr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7CB4857B-ED7C-444D-9F04-2F885114A1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764099" cy="1558212"/>
          </a:xfrm>
          <a:custGeom>
            <a:avLst/>
            <a:gdLst>
              <a:gd name="connsiteX0" fmla="*/ 0 w 1764099"/>
              <a:gd name="connsiteY0" fmla="*/ 0 h 1558212"/>
              <a:gd name="connsiteX1" fmla="*/ 1764099 w 1764099"/>
              <a:gd name="connsiteY1" fmla="*/ 0 h 1558212"/>
              <a:gd name="connsiteX2" fmla="*/ 1042087 w 1764099"/>
              <a:gd name="connsiteY2" fmla="*/ 1558212 h 1558212"/>
              <a:gd name="connsiteX3" fmla="*/ 0 w 1764099"/>
              <a:gd name="connsiteY3" fmla="*/ 1558212 h 1558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64099" h="1558212">
                <a:moveTo>
                  <a:pt x="0" y="0"/>
                </a:moveTo>
                <a:lnTo>
                  <a:pt x="1764099" y="0"/>
                </a:lnTo>
                <a:lnTo>
                  <a:pt x="1042087" y="1558212"/>
                </a:lnTo>
                <a:lnTo>
                  <a:pt x="0" y="155821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D18046FB-44EA-4FD8-A585-EA09A319B2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691640"/>
            <a:ext cx="12191999" cy="5166360"/>
          </a:xfrm>
          <a:custGeom>
            <a:avLst/>
            <a:gdLst>
              <a:gd name="connsiteX0" fmla="*/ 0 w 12191999"/>
              <a:gd name="connsiteY0" fmla="*/ 0 h 5166360"/>
              <a:gd name="connsiteX1" fmla="*/ 1822388 w 12191999"/>
              <a:gd name="connsiteY1" fmla="*/ 0 h 5166360"/>
              <a:gd name="connsiteX2" fmla="*/ 6468290 w 12191999"/>
              <a:gd name="connsiteY2" fmla="*/ 0 h 5166360"/>
              <a:gd name="connsiteX3" fmla="*/ 7796394 w 12191999"/>
              <a:gd name="connsiteY3" fmla="*/ 0 h 5166360"/>
              <a:gd name="connsiteX4" fmla="*/ 8376834 w 12191999"/>
              <a:gd name="connsiteY4" fmla="*/ 0 h 5166360"/>
              <a:gd name="connsiteX5" fmla="*/ 9704938 w 12191999"/>
              <a:gd name="connsiteY5" fmla="*/ 0 h 5166360"/>
              <a:gd name="connsiteX6" fmla="*/ 9704938 w 12191999"/>
              <a:gd name="connsiteY6" fmla="*/ 2 h 5166360"/>
              <a:gd name="connsiteX7" fmla="*/ 10283456 w 12191999"/>
              <a:gd name="connsiteY7" fmla="*/ 2 h 5166360"/>
              <a:gd name="connsiteX8" fmla="*/ 10863897 w 12191999"/>
              <a:gd name="connsiteY8" fmla="*/ 2 h 5166360"/>
              <a:gd name="connsiteX9" fmla="*/ 12191999 w 12191999"/>
              <a:gd name="connsiteY9" fmla="*/ 2 h 5166360"/>
              <a:gd name="connsiteX10" fmla="*/ 12191999 w 12191999"/>
              <a:gd name="connsiteY10" fmla="*/ 5166360 h 5166360"/>
              <a:gd name="connsiteX11" fmla="*/ 0 w 12191999"/>
              <a:gd name="connsiteY11" fmla="*/ 5166360 h 5166360"/>
              <a:gd name="connsiteX12" fmla="*/ 0 w 12191999"/>
              <a:gd name="connsiteY12" fmla="*/ 2604436 h 5166360"/>
              <a:gd name="connsiteX13" fmla="*/ 862341 w 12191999"/>
              <a:gd name="connsiteY13" fmla="*/ 743371 h 5166360"/>
              <a:gd name="connsiteX14" fmla="*/ 0 w 12191999"/>
              <a:gd name="connsiteY14" fmla="*/ 743371 h 5166360"/>
              <a:gd name="connsiteX15" fmla="*/ 0 w 12191999"/>
              <a:gd name="connsiteY15" fmla="*/ 742508 h 5166360"/>
              <a:gd name="connsiteX16" fmla="*/ 92826 w 12191999"/>
              <a:gd name="connsiteY16" fmla="*/ 742508 h 5166360"/>
              <a:gd name="connsiteX17" fmla="*/ 406486 w 12191999"/>
              <a:gd name="connsiteY17" fmla="*/ 742508 h 5166360"/>
              <a:gd name="connsiteX18" fmla="*/ 406486 w 12191999"/>
              <a:gd name="connsiteY18" fmla="*/ 742507 h 5166360"/>
              <a:gd name="connsiteX19" fmla="*/ 862741 w 12191999"/>
              <a:gd name="connsiteY19" fmla="*/ 742507 h 5166360"/>
              <a:gd name="connsiteX20" fmla="*/ 1206388 w 12191999"/>
              <a:gd name="connsiteY20" fmla="*/ 864 h 5166360"/>
              <a:gd name="connsiteX21" fmla="*/ 748500 w 12191999"/>
              <a:gd name="connsiteY21" fmla="*/ 864 h 5166360"/>
              <a:gd name="connsiteX22" fmla="*/ 0 w 12191999"/>
              <a:gd name="connsiteY22" fmla="*/ 864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2191999" h="5166360">
                <a:moveTo>
                  <a:pt x="0" y="0"/>
                </a:moveTo>
                <a:lnTo>
                  <a:pt x="1822388" y="0"/>
                </a:lnTo>
                <a:lnTo>
                  <a:pt x="6468290" y="0"/>
                </a:lnTo>
                <a:lnTo>
                  <a:pt x="7796394" y="0"/>
                </a:lnTo>
                <a:lnTo>
                  <a:pt x="8376834" y="0"/>
                </a:lnTo>
                <a:lnTo>
                  <a:pt x="9704938" y="0"/>
                </a:lnTo>
                <a:lnTo>
                  <a:pt x="9704938" y="2"/>
                </a:lnTo>
                <a:lnTo>
                  <a:pt x="10283456" y="2"/>
                </a:lnTo>
                <a:lnTo>
                  <a:pt x="10863897" y="2"/>
                </a:lnTo>
                <a:lnTo>
                  <a:pt x="12191999" y="2"/>
                </a:lnTo>
                <a:lnTo>
                  <a:pt x="12191999" y="5166360"/>
                </a:lnTo>
                <a:lnTo>
                  <a:pt x="0" y="5166360"/>
                </a:lnTo>
                <a:lnTo>
                  <a:pt x="0" y="2604436"/>
                </a:lnTo>
                <a:lnTo>
                  <a:pt x="862341" y="743371"/>
                </a:lnTo>
                <a:lnTo>
                  <a:pt x="0" y="743371"/>
                </a:lnTo>
                <a:lnTo>
                  <a:pt x="0" y="742508"/>
                </a:lnTo>
                <a:lnTo>
                  <a:pt x="92826" y="742508"/>
                </a:lnTo>
                <a:lnTo>
                  <a:pt x="406486" y="742508"/>
                </a:lnTo>
                <a:lnTo>
                  <a:pt x="406486" y="742507"/>
                </a:lnTo>
                <a:lnTo>
                  <a:pt x="862741" y="742507"/>
                </a:lnTo>
                <a:lnTo>
                  <a:pt x="1206388" y="864"/>
                </a:lnTo>
                <a:lnTo>
                  <a:pt x="748500" y="864"/>
                </a:lnTo>
                <a:lnTo>
                  <a:pt x="0" y="864"/>
                </a:lnTo>
                <a:close/>
              </a:path>
            </a:pathLst>
          </a:custGeom>
          <a:solidFill>
            <a:srgbClr val="A6A6A6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479F5F2B-8B58-4140-AE6A-51F6C67B18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91641"/>
            <a:ext cx="971654" cy="2096979"/>
          </a:xfrm>
          <a:custGeom>
            <a:avLst/>
            <a:gdLst>
              <a:gd name="connsiteX0" fmla="*/ 0 w 971654"/>
              <a:gd name="connsiteY0" fmla="*/ 0 h 2096979"/>
              <a:gd name="connsiteX1" fmla="*/ 971654 w 971654"/>
              <a:gd name="connsiteY1" fmla="*/ 0 h 2096979"/>
              <a:gd name="connsiteX2" fmla="*/ 0 w 971654"/>
              <a:gd name="connsiteY2" fmla="*/ 2096979 h 2096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71654" h="2096979">
                <a:moveTo>
                  <a:pt x="0" y="0"/>
                </a:moveTo>
                <a:lnTo>
                  <a:pt x="971654" y="0"/>
                </a:lnTo>
                <a:lnTo>
                  <a:pt x="0" y="2096979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C79618E4-78D8-46CD-A793-E5C920524B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88135" y="243728"/>
            <a:ext cx="2264861" cy="1292464"/>
          </a:xfrm>
          <a:prstGeom prst="rect">
            <a:avLst/>
          </a:prstGeom>
        </p:spPr>
      </p:pic>
      <p:pic>
        <p:nvPicPr>
          <p:cNvPr id="1028" name="Picture 4" descr="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44752" y="7657604"/>
            <a:ext cx="2036738" cy="1380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12" descr="US-POLITICS-ELECTION-TRUMP"/>
          <p:cNvSpPr>
            <a:spLocks noChangeAspect="1" noChangeArrowheads="1"/>
          </p:cNvSpPr>
          <p:nvPr/>
        </p:nvSpPr>
        <p:spPr bwMode="auto">
          <a:xfrm>
            <a:off x="8219696" y="6438583"/>
            <a:ext cx="152015" cy="152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2090667-EE20-E8F5-8D0B-1A83C17470D4}"/>
              </a:ext>
            </a:extLst>
          </p:cNvPr>
          <p:cNvSpPr txBox="1"/>
          <p:nvPr/>
        </p:nvSpPr>
        <p:spPr>
          <a:xfrm>
            <a:off x="1137952" y="1683976"/>
            <a:ext cx="9706045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Electoral hostility is expressed both through our perceptions of the ‘public’ , the general atmosphere of an election and the way we see other voters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The atmosphere of election was predominantly experienced as negative within UK and Sweden, but positivity more strongly present in Sweden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How do we harness excitement and reduce tensions and worry?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When thinking about others voters, citizens position their political choices as…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Irrational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Manipulated</a:t>
            </a:r>
            <a:br>
              <a:rPr lang="en-GB" dirty="0"/>
            </a:b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This in turn justifies ‘our’ choice, and essentializes political differences as rooted in differences in ‘people’ (‘they’ are uneducated, ‘we’ are not; Obradovic &amp; Draper, 2022)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Important to consider </a:t>
            </a:r>
            <a:r>
              <a:rPr lang="en-GB" b="1" dirty="0"/>
              <a:t>where </a:t>
            </a:r>
            <a:r>
              <a:rPr lang="en-GB" dirty="0"/>
              <a:t>interpersonal and intergroup hostility becomes reproduced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…but also to a smaller degree, participants show an acceptance of diversity of opinions and the democratic right to exercise ones vote</a:t>
            </a:r>
            <a:br>
              <a:rPr lang="en-GB" dirty="0"/>
            </a:br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5192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92F58E-CDED-4750-9C2F-E2E6EDC208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3363" y="365760"/>
            <a:ext cx="9367203" cy="1188720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6000" b="1" kern="1200" dirty="0">
                <a:latin typeface="+mj-lt"/>
                <a:ea typeface="+mj-ea"/>
                <a:cs typeface="+mj-cs"/>
              </a:rPr>
              <a:t>Overview</a:t>
            </a:r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7CB4857B-ED7C-444D-9F04-2F885114A1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764099" cy="1558212"/>
          </a:xfrm>
          <a:custGeom>
            <a:avLst/>
            <a:gdLst>
              <a:gd name="connsiteX0" fmla="*/ 0 w 1764099"/>
              <a:gd name="connsiteY0" fmla="*/ 0 h 1558212"/>
              <a:gd name="connsiteX1" fmla="*/ 1764099 w 1764099"/>
              <a:gd name="connsiteY1" fmla="*/ 0 h 1558212"/>
              <a:gd name="connsiteX2" fmla="*/ 1042087 w 1764099"/>
              <a:gd name="connsiteY2" fmla="*/ 1558212 h 1558212"/>
              <a:gd name="connsiteX3" fmla="*/ 0 w 1764099"/>
              <a:gd name="connsiteY3" fmla="*/ 1558212 h 1558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64099" h="1558212">
                <a:moveTo>
                  <a:pt x="0" y="0"/>
                </a:moveTo>
                <a:lnTo>
                  <a:pt x="1764099" y="0"/>
                </a:lnTo>
                <a:lnTo>
                  <a:pt x="1042087" y="1558212"/>
                </a:lnTo>
                <a:lnTo>
                  <a:pt x="0" y="155821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D18046FB-44EA-4FD8-A585-EA09A319B2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691640"/>
            <a:ext cx="12191999" cy="5166360"/>
          </a:xfrm>
          <a:custGeom>
            <a:avLst/>
            <a:gdLst>
              <a:gd name="connsiteX0" fmla="*/ 0 w 12191999"/>
              <a:gd name="connsiteY0" fmla="*/ 0 h 5166360"/>
              <a:gd name="connsiteX1" fmla="*/ 1822388 w 12191999"/>
              <a:gd name="connsiteY1" fmla="*/ 0 h 5166360"/>
              <a:gd name="connsiteX2" fmla="*/ 6468290 w 12191999"/>
              <a:gd name="connsiteY2" fmla="*/ 0 h 5166360"/>
              <a:gd name="connsiteX3" fmla="*/ 7796394 w 12191999"/>
              <a:gd name="connsiteY3" fmla="*/ 0 h 5166360"/>
              <a:gd name="connsiteX4" fmla="*/ 8376834 w 12191999"/>
              <a:gd name="connsiteY4" fmla="*/ 0 h 5166360"/>
              <a:gd name="connsiteX5" fmla="*/ 9704938 w 12191999"/>
              <a:gd name="connsiteY5" fmla="*/ 0 h 5166360"/>
              <a:gd name="connsiteX6" fmla="*/ 9704938 w 12191999"/>
              <a:gd name="connsiteY6" fmla="*/ 2 h 5166360"/>
              <a:gd name="connsiteX7" fmla="*/ 10283456 w 12191999"/>
              <a:gd name="connsiteY7" fmla="*/ 2 h 5166360"/>
              <a:gd name="connsiteX8" fmla="*/ 10863897 w 12191999"/>
              <a:gd name="connsiteY8" fmla="*/ 2 h 5166360"/>
              <a:gd name="connsiteX9" fmla="*/ 12191999 w 12191999"/>
              <a:gd name="connsiteY9" fmla="*/ 2 h 5166360"/>
              <a:gd name="connsiteX10" fmla="*/ 12191999 w 12191999"/>
              <a:gd name="connsiteY10" fmla="*/ 5166360 h 5166360"/>
              <a:gd name="connsiteX11" fmla="*/ 0 w 12191999"/>
              <a:gd name="connsiteY11" fmla="*/ 5166360 h 5166360"/>
              <a:gd name="connsiteX12" fmla="*/ 0 w 12191999"/>
              <a:gd name="connsiteY12" fmla="*/ 2604436 h 5166360"/>
              <a:gd name="connsiteX13" fmla="*/ 862341 w 12191999"/>
              <a:gd name="connsiteY13" fmla="*/ 743371 h 5166360"/>
              <a:gd name="connsiteX14" fmla="*/ 0 w 12191999"/>
              <a:gd name="connsiteY14" fmla="*/ 743371 h 5166360"/>
              <a:gd name="connsiteX15" fmla="*/ 0 w 12191999"/>
              <a:gd name="connsiteY15" fmla="*/ 742508 h 5166360"/>
              <a:gd name="connsiteX16" fmla="*/ 92826 w 12191999"/>
              <a:gd name="connsiteY16" fmla="*/ 742508 h 5166360"/>
              <a:gd name="connsiteX17" fmla="*/ 406486 w 12191999"/>
              <a:gd name="connsiteY17" fmla="*/ 742508 h 5166360"/>
              <a:gd name="connsiteX18" fmla="*/ 406486 w 12191999"/>
              <a:gd name="connsiteY18" fmla="*/ 742507 h 5166360"/>
              <a:gd name="connsiteX19" fmla="*/ 862741 w 12191999"/>
              <a:gd name="connsiteY19" fmla="*/ 742507 h 5166360"/>
              <a:gd name="connsiteX20" fmla="*/ 1206388 w 12191999"/>
              <a:gd name="connsiteY20" fmla="*/ 864 h 5166360"/>
              <a:gd name="connsiteX21" fmla="*/ 748500 w 12191999"/>
              <a:gd name="connsiteY21" fmla="*/ 864 h 5166360"/>
              <a:gd name="connsiteX22" fmla="*/ 0 w 12191999"/>
              <a:gd name="connsiteY22" fmla="*/ 864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2191999" h="5166360">
                <a:moveTo>
                  <a:pt x="0" y="0"/>
                </a:moveTo>
                <a:lnTo>
                  <a:pt x="1822388" y="0"/>
                </a:lnTo>
                <a:lnTo>
                  <a:pt x="6468290" y="0"/>
                </a:lnTo>
                <a:lnTo>
                  <a:pt x="7796394" y="0"/>
                </a:lnTo>
                <a:lnTo>
                  <a:pt x="8376834" y="0"/>
                </a:lnTo>
                <a:lnTo>
                  <a:pt x="9704938" y="0"/>
                </a:lnTo>
                <a:lnTo>
                  <a:pt x="9704938" y="2"/>
                </a:lnTo>
                <a:lnTo>
                  <a:pt x="10283456" y="2"/>
                </a:lnTo>
                <a:lnTo>
                  <a:pt x="10863897" y="2"/>
                </a:lnTo>
                <a:lnTo>
                  <a:pt x="12191999" y="2"/>
                </a:lnTo>
                <a:lnTo>
                  <a:pt x="12191999" y="5166360"/>
                </a:lnTo>
                <a:lnTo>
                  <a:pt x="0" y="5166360"/>
                </a:lnTo>
                <a:lnTo>
                  <a:pt x="0" y="2604436"/>
                </a:lnTo>
                <a:lnTo>
                  <a:pt x="862341" y="743371"/>
                </a:lnTo>
                <a:lnTo>
                  <a:pt x="0" y="743371"/>
                </a:lnTo>
                <a:lnTo>
                  <a:pt x="0" y="742508"/>
                </a:lnTo>
                <a:lnTo>
                  <a:pt x="92826" y="742508"/>
                </a:lnTo>
                <a:lnTo>
                  <a:pt x="406486" y="742508"/>
                </a:lnTo>
                <a:lnTo>
                  <a:pt x="406486" y="742507"/>
                </a:lnTo>
                <a:lnTo>
                  <a:pt x="862741" y="742507"/>
                </a:lnTo>
                <a:lnTo>
                  <a:pt x="1206388" y="864"/>
                </a:lnTo>
                <a:lnTo>
                  <a:pt x="748500" y="864"/>
                </a:lnTo>
                <a:lnTo>
                  <a:pt x="0" y="864"/>
                </a:lnTo>
                <a:close/>
              </a:path>
            </a:pathLst>
          </a:custGeom>
          <a:solidFill>
            <a:srgbClr val="A6A6A6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479F5F2B-8B58-4140-AE6A-51F6C67B18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91641"/>
            <a:ext cx="971654" cy="2096979"/>
          </a:xfrm>
          <a:custGeom>
            <a:avLst/>
            <a:gdLst>
              <a:gd name="connsiteX0" fmla="*/ 0 w 971654"/>
              <a:gd name="connsiteY0" fmla="*/ 0 h 2096979"/>
              <a:gd name="connsiteX1" fmla="*/ 971654 w 971654"/>
              <a:gd name="connsiteY1" fmla="*/ 0 h 2096979"/>
              <a:gd name="connsiteX2" fmla="*/ 0 w 971654"/>
              <a:gd name="connsiteY2" fmla="*/ 2096979 h 2096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71654" h="2096979">
                <a:moveTo>
                  <a:pt x="0" y="0"/>
                </a:moveTo>
                <a:lnTo>
                  <a:pt x="971654" y="0"/>
                </a:lnTo>
                <a:lnTo>
                  <a:pt x="0" y="2096979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3" name="Content Placeholder 22">
            <a:extLst>
              <a:ext uri="{FF2B5EF4-FFF2-40B4-BE49-F238E27FC236}">
                <a16:creationId xmlns:a16="http://schemas.microsoft.com/office/drawing/2014/main" id="{AB0EBA86-06E4-4167-8EE9-53C670C497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5820" y="1709928"/>
            <a:ext cx="11346179" cy="4884836"/>
          </a:xfrm>
        </p:spPr>
        <p:txBody>
          <a:bodyPr anchor="t">
            <a:normAutofit/>
          </a:bodyPr>
          <a:lstStyle/>
          <a:p>
            <a:endParaRPr lang="en-GB" sz="2400" dirty="0"/>
          </a:p>
          <a:p>
            <a:r>
              <a:rPr lang="en-GB" sz="2400" b="1" dirty="0"/>
              <a:t>Key questions: In their own words…</a:t>
            </a:r>
            <a:br>
              <a:rPr lang="en-GB" sz="2400" b="1" dirty="0"/>
            </a:br>
            <a:endParaRPr lang="en-GB" sz="2400" b="1" dirty="0"/>
          </a:p>
          <a:p>
            <a:pPr lvl="1"/>
            <a:r>
              <a:rPr lang="en-GB" sz="2200" dirty="0"/>
              <a:t>How do voters experience the atmosphere around an election?</a:t>
            </a:r>
          </a:p>
          <a:p>
            <a:pPr lvl="1"/>
            <a:r>
              <a:rPr lang="en-GB" sz="2200" dirty="0"/>
              <a:t>How do they perceive other voters who voted differently?</a:t>
            </a:r>
          </a:p>
          <a:p>
            <a:pPr marL="457200" lvl="1" indent="0">
              <a:buNone/>
            </a:pPr>
            <a:endParaRPr lang="en-GB" sz="2200" dirty="0"/>
          </a:p>
          <a:p>
            <a:endParaRPr lang="en-GB" sz="2400" dirty="0"/>
          </a:p>
          <a:p>
            <a:r>
              <a:rPr lang="en-GB" sz="2400" dirty="0"/>
              <a:t> Data</a:t>
            </a:r>
          </a:p>
          <a:p>
            <a:pPr lvl="1"/>
            <a:r>
              <a:rPr lang="en-GB" sz="2000" dirty="0"/>
              <a:t>Nationally representative survey data from the UK </a:t>
            </a:r>
            <a:r>
              <a:rPr lang="en-GB" sz="2000"/>
              <a:t>(2019), </a:t>
            </a:r>
            <a:r>
              <a:rPr lang="en-GB" sz="2000" dirty="0"/>
              <a:t>South Africa (2020) and Sweden (2022)</a:t>
            </a:r>
            <a:br>
              <a:rPr lang="en-GB" sz="1600" b="1" u="sng" dirty="0"/>
            </a:br>
            <a:endParaRPr lang="en-GB" sz="1600" b="1" u="sng" dirty="0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C79618E4-78D8-46CD-A793-E5C920524B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88135" y="243728"/>
            <a:ext cx="2264861" cy="1292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32195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92F58E-CDED-4750-9C2F-E2E6EDC208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255" y="2452683"/>
            <a:ext cx="8354290" cy="1800662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br>
              <a:rPr lang="en-US" sz="4800" b="1" dirty="0"/>
            </a:br>
            <a:r>
              <a:rPr lang="en-US" sz="4800" b="1" dirty="0"/>
              <a:t>Thank you!</a:t>
            </a:r>
            <a:br>
              <a:rPr lang="en-US" sz="4800" b="1" dirty="0"/>
            </a:br>
            <a:endParaRPr lang="en-US" sz="4800" dirty="0"/>
          </a:p>
        </p:txBody>
      </p:sp>
      <p:sp>
        <p:nvSpPr>
          <p:cNvPr id="33" name="Freeform 17">
            <a:extLst>
              <a:ext uri="{FF2B5EF4-FFF2-40B4-BE49-F238E27FC236}">
                <a16:creationId xmlns:a16="http://schemas.microsoft.com/office/drawing/2014/main" id="{41F18803-BE79-4916-AE6B-5DE238B367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663110" cy="2130951"/>
          </a:xfrm>
          <a:custGeom>
            <a:avLst/>
            <a:gdLst>
              <a:gd name="connsiteX0" fmla="*/ 0 w 8663110"/>
              <a:gd name="connsiteY0" fmla="*/ 0 h 2130951"/>
              <a:gd name="connsiteX1" fmla="*/ 819150 w 8663110"/>
              <a:gd name="connsiteY1" fmla="*/ 0 h 2130951"/>
              <a:gd name="connsiteX2" fmla="*/ 1028700 w 8663110"/>
              <a:gd name="connsiteY2" fmla="*/ 0 h 2130951"/>
              <a:gd name="connsiteX3" fmla="*/ 4187970 w 8663110"/>
              <a:gd name="connsiteY3" fmla="*/ 0 h 2130951"/>
              <a:gd name="connsiteX4" fmla="*/ 4400550 w 8663110"/>
              <a:gd name="connsiteY4" fmla="*/ 0 h 2130951"/>
              <a:gd name="connsiteX5" fmla="*/ 5262791 w 8663110"/>
              <a:gd name="connsiteY5" fmla="*/ 0 h 2130951"/>
              <a:gd name="connsiteX6" fmla="*/ 5262791 w 8663110"/>
              <a:gd name="connsiteY6" fmla="*/ 478 h 2130951"/>
              <a:gd name="connsiteX7" fmla="*/ 8663110 w 8663110"/>
              <a:gd name="connsiteY7" fmla="*/ 478 h 2130951"/>
              <a:gd name="connsiteX8" fmla="*/ 7676422 w 8663110"/>
              <a:gd name="connsiteY8" fmla="*/ 2130951 h 2130951"/>
              <a:gd name="connsiteX9" fmla="*/ 4400550 w 8663110"/>
              <a:gd name="connsiteY9" fmla="*/ 2130951 h 2130951"/>
              <a:gd name="connsiteX10" fmla="*/ 4187970 w 8663110"/>
              <a:gd name="connsiteY10" fmla="*/ 2130951 h 2130951"/>
              <a:gd name="connsiteX11" fmla="*/ 1028700 w 8663110"/>
              <a:gd name="connsiteY11" fmla="*/ 2130951 h 2130951"/>
              <a:gd name="connsiteX12" fmla="*/ 819150 w 8663110"/>
              <a:gd name="connsiteY12" fmla="*/ 2130951 h 2130951"/>
              <a:gd name="connsiteX13" fmla="*/ 0 w 8663110"/>
              <a:gd name="connsiteY13" fmla="*/ 2130951 h 2130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663110" h="2130951">
                <a:moveTo>
                  <a:pt x="0" y="0"/>
                </a:moveTo>
                <a:lnTo>
                  <a:pt x="819150" y="0"/>
                </a:lnTo>
                <a:lnTo>
                  <a:pt x="1028700" y="0"/>
                </a:lnTo>
                <a:lnTo>
                  <a:pt x="4187970" y="0"/>
                </a:lnTo>
                <a:lnTo>
                  <a:pt x="4400550" y="0"/>
                </a:lnTo>
                <a:lnTo>
                  <a:pt x="5262791" y="0"/>
                </a:lnTo>
                <a:lnTo>
                  <a:pt x="5262791" y="478"/>
                </a:lnTo>
                <a:lnTo>
                  <a:pt x="8663110" y="478"/>
                </a:lnTo>
                <a:lnTo>
                  <a:pt x="7676422" y="2130951"/>
                </a:lnTo>
                <a:lnTo>
                  <a:pt x="4400550" y="2130951"/>
                </a:lnTo>
                <a:lnTo>
                  <a:pt x="4187970" y="2130951"/>
                </a:lnTo>
                <a:lnTo>
                  <a:pt x="1028700" y="2130951"/>
                </a:lnTo>
                <a:lnTo>
                  <a:pt x="819150" y="2130951"/>
                </a:lnTo>
                <a:lnTo>
                  <a:pt x="0" y="213095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Content Placeholder 3">
            <a:extLst>
              <a:ext uri="{FF2B5EF4-FFF2-40B4-BE49-F238E27FC236}">
                <a16:creationId xmlns:a16="http://schemas.microsoft.com/office/drawing/2014/main" id="{58E8B408-4FA2-4516-9CC4-BE9D00327A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61305" y="1905505"/>
            <a:ext cx="1740319" cy="2624667"/>
          </a:xfrm>
          <a:prstGeom prst="rect">
            <a:avLst/>
          </a:prstGeom>
        </p:spPr>
      </p:pic>
      <p:sp>
        <p:nvSpPr>
          <p:cNvPr id="35" name="Freeform 18">
            <a:extLst>
              <a:ext uri="{FF2B5EF4-FFF2-40B4-BE49-F238E27FC236}">
                <a16:creationId xmlns:a16="http://schemas.microsoft.com/office/drawing/2014/main" id="{C15229F3-7A2E-4558-98FE-7A5F69409D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4683319"/>
            <a:ext cx="6516874" cy="2174681"/>
          </a:xfrm>
          <a:custGeom>
            <a:avLst/>
            <a:gdLst>
              <a:gd name="connsiteX0" fmla="*/ 0 w 6516874"/>
              <a:gd name="connsiteY0" fmla="*/ 0 h 2174681"/>
              <a:gd name="connsiteX1" fmla="*/ 819150 w 6516874"/>
              <a:gd name="connsiteY1" fmla="*/ 0 h 2174681"/>
              <a:gd name="connsiteX2" fmla="*/ 1038225 w 6516874"/>
              <a:gd name="connsiteY2" fmla="*/ 0 h 2174681"/>
              <a:gd name="connsiteX3" fmla="*/ 6516874 w 6516874"/>
              <a:gd name="connsiteY3" fmla="*/ 0 h 2174681"/>
              <a:gd name="connsiteX4" fmla="*/ 5509712 w 6516874"/>
              <a:gd name="connsiteY4" fmla="*/ 2174681 h 2174681"/>
              <a:gd name="connsiteX5" fmla="*/ 1038225 w 6516874"/>
              <a:gd name="connsiteY5" fmla="*/ 2174681 h 2174681"/>
              <a:gd name="connsiteX6" fmla="*/ 947987 w 6516874"/>
              <a:gd name="connsiteY6" fmla="*/ 2174681 h 2174681"/>
              <a:gd name="connsiteX7" fmla="*/ 819150 w 6516874"/>
              <a:gd name="connsiteY7" fmla="*/ 2174681 h 2174681"/>
              <a:gd name="connsiteX8" fmla="*/ 0 w 6516874"/>
              <a:gd name="connsiteY8" fmla="*/ 2174681 h 2174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516874" h="2174681">
                <a:moveTo>
                  <a:pt x="0" y="0"/>
                </a:moveTo>
                <a:lnTo>
                  <a:pt x="819150" y="0"/>
                </a:lnTo>
                <a:lnTo>
                  <a:pt x="1038225" y="0"/>
                </a:lnTo>
                <a:lnTo>
                  <a:pt x="6516874" y="0"/>
                </a:lnTo>
                <a:lnTo>
                  <a:pt x="5509712" y="2174681"/>
                </a:lnTo>
                <a:lnTo>
                  <a:pt x="1038225" y="2174681"/>
                </a:lnTo>
                <a:lnTo>
                  <a:pt x="947987" y="2174681"/>
                </a:lnTo>
                <a:lnTo>
                  <a:pt x="819150" y="2174681"/>
                </a:lnTo>
                <a:lnTo>
                  <a:pt x="0" y="2174681"/>
                </a:lnTo>
                <a:close/>
              </a:path>
            </a:pathLst>
          </a:custGeom>
          <a:solidFill>
            <a:srgbClr val="4A4A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4954747-3A17-4BF2-ADEE-038B22658A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16625" y="2808714"/>
            <a:ext cx="1385741" cy="1402538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7" name="Picture 6" descr="C:\Users\Sarah\Downloads\EPO-email-narrow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7591" y="266458"/>
            <a:ext cx="3568065" cy="1485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Macintosh HD:Users:sandra:Desktop:LOGO_ERC-FLAG_EU_.jpg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7" t="14897" r="5263" b="12477"/>
          <a:stretch/>
        </p:blipFill>
        <p:spPr bwMode="auto">
          <a:xfrm>
            <a:off x="7606671" y="5566716"/>
            <a:ext cx="2021840" cy="1143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lc="http://schemas.openxmlformats.org/drawingml/2006/lockedCanvas" xmlns:a14="http://schemas.microsoft.com/office/drawing/2010/main" xmlns:pic="http://schemas.openxmlformats.org/drawingml/2006/pictur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v="urn:schemas-microsoft-com:mac:vml" xmlns:mc="http://schemas.openxmlformats.org/markup-compatibility/2006" xmlns:mo="http://schemas.microsoft.com/office/mac/office/2008/main" xmlns:wpc="http://schemas.microsoft.com/office/word/2010/wordprocessingCanvas" xmlns=""/>
            </a:ext>
          </a:extLst>
        </p:spPr>
      </p:pic>
      <p:pic>
        <p:nvPicPr>
          <p:cNvPr id="1026" name="Picture 2" descr="UKRI ESRC Log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6266" y="4683319"/>
            <a:ext cx="3086100" cy="78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C:\Users\obradovi\AppData\Local\Microsoft\Windows\Temporary Internet Files\Content.Word\Opinium_logo_grey.png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6717" y="5623866"/>
            <a:ext cx="1028700" cy="102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 descr="Design E:Documents:Claires Work:919_Templates:Word Templates:LSECol28%.tif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2068" y="4750629"/>
            <a:ext cx="2000250" cy="7200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022854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92F58E-CDED-4750-9C2F-E2E6EDC208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7374" y="369492"/>
            <a:ext cx="9367203" cy="1188720"/>
          </a:xfrm>
        </p:spPr>
        <p:txBody>
          <a:bodyPr vert="horz" lIns="91440" tIns="45720" rIns="91440" bIns="45720" rtlCol="0">
            <a:noAutofit/>
          </a:bodyPr>
          <a:lstStyle/>
          <a:p>
            <a:r>
              <a:rPr lang="en-US" sz="4800" b="1" dirty="0"/>
              <a:t>Electoral atmosphere</a:t>
            </a:r>
            <a:endParaRPr lang="en-US" sz="4800" b="1" kern="1200" dirty="0">
              <a:latin typeface="+mj-lt"/>
              <a:ea typeface="+mj-ea"/>
              <a:cs typeface="+mj-cs"/>
            </a:endParaRPr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7CB4857B-ED7C-444D-9F04-2F885114A1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764099" cy="1558212"/>
          </a:xfrm>
          <a:custGeom>
            <a:avLst/>
            <a:gdLst>
              <a:gd name="connsiteX0" fmla="*/ 0 w 1764099"/>
              <a:gd name="connsiteY0" fmla="*/ 0 h 1558212"/>
              <a:gd name="connsiteX1" fmla="*/ 1764099 w 1764099"/>
              <a:gd name="connsiteY1" fmla="*/ 0 h 1558212"/>
              <a:gd name="connsiteX2" fmla="*/ 1042087 w 1764099"/>
              <a:gd name="connsiteY2" fmla="*/ 1558212 h 1558212"/>
              <a:gd name="connsiteX3" fmla="*/ 0 w 1764099"/>
              <a:gd name="connsiteY3" fmla="*/ 1558212 h 1558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64099" h="1558212">
                <a:moveTo>
                  <a:pt x="0" y="0"/>
                </a:moveTo>
                <a:lnTo>
                  <a:pt x="1764099" y="0"/>
                </a:lnTo>
                <a:lnTo>
                  <a:pt x="1042087" y="1558212"/>
                </a:lnTo>
                <a:lnTo>
                  <a:pt x="0" y="155821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D18046FB-44EA-4FD8-A585-EA09A319B2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691640"/>
            <a:ext cx="12191999" cy="5166360"/>
          </a:xfrm>
          <a:custGeom>
            <a:avLst/>
            <a:gdLst>
              <a:gd name="connsiteX0" fmla="*/ 0 w 12191999"/>
              <a:gd name="connsiteY0" fmla="*/ 0 h 5166360"/>
              <a:gd name="connsiteX1" fmla="*/ 1822388 w 12191999"/>
              <a:gd name="connsiteY1" fmla="*/ 0 h 5166360"/>
              <a:gd name="connsiteX2" fmla="*/ 6468290 w 12191999"/>
              <a:gd name="connsiteY2" fmla="*/ 0 h 5166360"/>
              <a:gd name="connsiteX3" fmla="*/ 7796394 w 12191999"/>
              <a:gd name="connsiteY3" fmla="*/ 0 h 5166360"/>
              <a:gd name="connsiteX4" fmla="*/ 8376834 w 12191999"/>
              <a:gd name="connsiteY4" fmla="*/ 0 h 5166360"/>
              <a:gd name="connsiteX5" fmla="*/ 9704938 w 12191999"/>
              <a:gd name="connsiteY5" fmla="*/ 0 h 5166360"/>
              <a:gd name="connsiteX6" fmla="*/ 9704938 w 12191999"/>
              <a:gd name="connsiteY6" fmla="*/ 2 h 5166360"/>
              <a:gd name="connsiteX7" fmla="*/ 10283456 w 12191999"/>
              <a:gd name="connsiteY7" fmla="*/ 2 h 5166360"/>
              <a:gd name="connsiteX8" fmla="*/ 10863897 w 12191999"/>
              <a:gd name="connsiteY8" fmla="*/ 2 h 5166360"/>
              <a:gd name="connsiteX9" fmla="*/ 12191999 w 12191999"/>
              <a:gd name="connsiteY9" fmla="*/ 2 h 5166360"/>
              <a:gd name="connsiteX10" fmla="*/ 12191999 w 12191999"/>
              <a:gd name="connsiteY10" fmla="*/ 5166360 h 5166360"/>
              <a:gd name="connsiteX11" fmla="*/ 0 w 12191999"/>
              <a:gd name="connsiteY11" fmla="*/ 5166360 h 5166360"/>
              <a:gd name="connsiteX12" fmla="*/ 0 w 12191999"/>
              <a:gd name="connsiteY12" fmla="*/ 2604436 h 5166360"/>
              <a:gd name="connsiteX13" fmla="*/ 862341 w 12191999"/>
              <a:gd name="connsiteY13" fmla="*/ 743371 h 5166360"/>
              <a:gd name="connsiteX14" fmla="*/ 0 w 12191999"/>
              <a:gd name="connsiteY14" fmla="*/ 743371 h 5166360"/>
              <a:gd name="connsiteX15" fmla="*/ 0 w 12191999"/>
              <a:gd name="connsiteY15" fmla="*/ 742508 h 5166360"/>
              <a:gd name="connsiteX16" fmla="*/ 92826 w 12191999"/>
              <a:gd name="connsiteY16" fmla="*/ 742508 h 5166360"/>
              <a:gd name="connsiteX17" fmla="*/ 406486 w 12191999"/>
              <a:gd name="connsiteY17" fmla="*/ 742508 h 5166360"/>
              <a:gd name="connsiteX18" fmla="*/ 406486 w 12191999"/>
              <a:gd name="connsiteY18" fmla="*/ 742507 h 5166360"/>
              <a:gd name="connsiteX19" fmla="*/ 862741 w 12191999"/>
              <a:gd name="connsiteY19" fmla="*/ 742507 h 5166360"/>
              <a:gd name="connsiteX20" fmla="*/ 1206388 w 12191999"/>
              <a:gd name="connsiteY20" fmla="*/ 864 h 5166360"/>
              <a:gd name="connsiteX21" fmla="*/ 748500 w 12191999"/>
              <a:gd name="connsiteY21" fmla="*/ 864 h 5166360"/>
              <a:gd name="connsiteX22" fmla="*/ 0 w 12191999"/>
              <a:gd name="connsiteY22" fmla="*/ 864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2191999" h="5166360">
                <a:moveTo>
                  <a:pt x="0" y="0"/>
                </a:moveTo>
                <a:lnTo>
                  <a:pt x="1822388" y="0"/>
                </a:lnTo>
                <a:lnTo>
                  <a:pt x="6468290" y="0"/>
                </a:lnTo>
                <a:lnTo>
                  <a:pt x="7796394" y="0"/>
                </a:lnTo>
                <a:lnTo>
                  <a:pt x="8376834" y="0"/>
                </a:lnTo>
                <a:lnTo>
                  <a:pt x="9704938" y="0"/>
                </a:lnTo>
                <a:lnTo>
                  <a:pt x="9704938" y="2"/>
                </a:lnTo>
                <a:lnTo>
                  <a:pt x="10283456" y="2"/>
                </a:lnTo>
                <a:lnTo>
                  <a:pt x="10863897" y="2"/>
                </a:lnTo>
                <a:lnTo>
                  <a:pt x="12191999" y="2"/>
                </a:lnTo>
                <a:lnTo>
                  <a:pt x="12191999" y="5166360"/>
                </a:lnTo>
                <a:lnTo>
                  <a:pt x="0" y="5166360"/>
                </a:lnTo>
                <a:lnTo>
                  <a:pt x="0" y="2604436"/>
                </a:lnTo>
                <a:lnTo>
                  <a:pt x="862341" y="743371"/>
                </a:lnTo>
                <a:lnTo>
                  <a:pt x="0" y="743371"/>
                </a:lnTo>
                <a:lnTo>
                  <a:pt x="0" y="742508"/>
                </a:lnTo>
                <a:lnTo>
                  <a:pt x="92826" y="742508"/>
                </a:lnTo>
                <a:lnTo>
                  <a:pt x="406486" y="742508"/>
                </a:lnTo>
                <a:lnTo>
                  <a:pt x="406486" y="742507"/>
                </a:lnTo>
                <a:lnTo>
                  <a:pt x="862741" y="742507"/>
                </a:lnTo>
                <a:lnTo>
                  <a:pt x="1206388" y="864"/>
                </a:lnTo>
                <a:lnTo>
                  <a:pt x="748500" y="864"/>
                </a:lnTo>
                <a:lnTo>
                  <a:pt x="0" y="864"/>
                </a:lnTo>
                <a:close/>
              </a:path>
            </a:pathLst>
          </a:custGeom>
          <a:solidFill>
            <a:srgbClr val="A6A6A6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479F5F2B-8B58-4140-AE6A-51F6C67B18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91641"/>
            <a:ext cx="971654" cy="2096979"/>
          </a:xfrm>
          <a:custGeom>
            <a:avLst/>
            <a:gdLst>
              <a:gd name="connsiteX0" fmla="*/ 0 w 971654"/>
              <a:gd name="connsiteY0" fmla="*/ 0 h 2096979"/>
              <a:gd name="connsiteX1" fmla="*/ 971654 w 971654"/>
              <a:gd name="connsiteY1" fmla="*/ 0 h 2096979"/>
              <a:gd name="connsiteX2" fmla="*/ 0 w 971654"/>
              <a:gd name="connsiteY2" fmla="*/ 2096979 h 2096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71654" h="2096979">
                <a:moveTo>
                  <a:pt x="0" y="0"/>
                </a:moveTo>
                <a:lnTo>
                  <a:pt x="971654" y="0"/>
                </a:lnTo>
                <a:lnTo>
                  <a:pt x="0" y="2096979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C79618E4-78D8-46CD-A793-E5C920524B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88135" y="243728"/>
            <a:ext cx="2264861" cy="1292464"/>
          </a:xfrm>
          <a:prstGeom prst="rect">
            <a:avLst/>
          </a:prstGeom>
        </p:spPr>
      </p:pic>
      <p:pic>
        <p:nvPicPr>
          <p:cNvPr id="1028" name="Picture 4" descr="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44752" y="7657604"/>
            <a:ext cx="2036738" cy="1380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12" descr="US-POLITICS-ELECTION-TRUMP"/>
          <p:cNvSpPr>
            <a:spLocks noChangeAspect="1" noChangeArrowheads="1"/>
          </p:cNvSpPr>
          <p:nvPr/>
        </p:nvSpPr>
        <p:spPr bwMode="auto">
          <a:xfrm>
            <a:off x="8219696" y="6438583"/>
            <a:ext cx="152015" cy="152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60167DD3-6F4C-7732-5A8E-21B341C36BD5}"/>
              </a:ext>
            </a:extLst>
          </p:cNvPr>
          <p:cNvGraphicFramePr>
            <a:graphicFrameLocks/>
          </p:cNvGraphicFramePr>
          <p:nvPr/>
        </p:nvGraphicFramePr>
        <p:xfrm>
          <a:off x="8524944" y="2049780"/>
          <a:ext cx="3155472" cy="2758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2E23478C-0916-C79F-E8D1-483A04AC86A6}"/>
              </a:ext>
            </a:extLst>
          </p:cNvPr>
          <p:cNvSpPr txBox="1"/>
          <p:nvPr/>
        </p:nvSpPr>
        <p:spPr>
          <a:xfrm>
            <a:off x="2298357" y="2949530"/>
            <a:ext cx="8093676" cy="1523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500" b="0" i="1" u="none" strike="noStrike" baseline="0" dirty="0">
                <a:effectLst/>
              </a:rPr>
              <a:t>“Now please think of the election that took place recently. Please, list the </a:t>
            </a:r>
            <a:r>
              <a:rPr lang="en-GB" sz="2500" b="1" i="1" u="none" strike="noStrike" baseline="0" dirty="0">
                <a:effectLst/>
              </a:rPr>
              <a:t>first word that comes to your mind when you think of the atmosphere of the election.”</a:t>
            </a:r>
            <a:r>
              <a:rPr lang="en-GB" sz="2500" b="1" i="1" u="none" strike="noStrike" baseline="0" dirty="0"/>
              <a:t> </a:t>
            </a:r>
            <a:endParaRPr lang="en-GB" sz="2500" b="1" i="1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140873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92F58E-CDED-4750-9C2F-E2E6EDC208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7374" y="369492"/>
            <a:ext cx="9367203" cy="1188720"/>
          </a:xfrm>
        </p:spPr>
        <p:txBody>
          <a:bodyPr vert="horz" lIns="91440" tIns="45720" rIns="91440" bIns="45720" rtlCol="0">
            <a:noAutofit/>
          </a:bodyPr>
          <a:lstStyle/>
          <a:p>
            <a:r>
              <a:rPr lang="en-US" sz="4000" b="1" dirty="0"/>
              <a:t>Electoral atmosphere: UK – Key words</a:t>
            </a:r>
            <a:endParaRPr lang="en-US" sz="4000" b="1" kern="1200" dirty="0">
              <a:latin typeface="+mj-lt"/>
              <a:ea typeface="+mj-ea"/>
              <a:cs typeface="+mj-cs"/>
            </a:endParaRPr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7CB4857B-ED7C-444D-9F04-2F885114A1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764099" cy="1558212"/>
          </a:xfrm>
          <a:custGeom>
            <a:avLst/>
            <a:gdLst>
              <a:gd name="connsiteX0" fmla="*/ 0 w 1764099"/>
              <a:gd name="connsiteY0" fmla="*/ 0 h 1558212"/>
              <a:gd name="connsiteX1" fmla="*/ 1764099 w 1764099"/>
              <a:gd name="connsiteY1" fmla="*/ 0 h 1558212"/>
              <a:gd name="connsiteX2" fmla="*/ 1042087 w 1764099"/>
              <a:gd name="connsiteY2" fmla="*/ 1558212 h 1558212"/>
              <a:gd name="connsiteX3" fmla="*/ 0 w 1764099"/>
              <a:gd name="connsiteY3" fmla="*/ 1558212 h 1558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64099" h="1558212">
                <a:moveTo>
                  <a:pt x="0" y="0"/>
                </a:moveTo>
                <a:lnTo>
                  <a:pt x="1764099" y="0"/>
                </a:lnTo>
                <a:lnTo>
                  <a:pt x="1042087" y="1558212"/>
                </a:lnTo>
                <a:lnTo>
                  <a:pt x="0" y="155821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D18046FB-44EA-4FD8-A585-EA09A319B2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691640"/>
            <a:ext cx="12191999" cy="5166360"/>
          </a:xfrm>
          <a:custGeom>
            <a:avLst/>
            <a:gdLst>
              <a:gd name="connsiteX0" fmla="*/ 0 w 12191999"/>
              <a:gd name="connsiteY0" fmla="*/ 0 h 5166360"/>
              <a:gd name="connsiteX1" fmla="*/ 1822388 w 12191999"/>
              <a:gd name="connsiteY1" fmla="*/ 0 h 5166360"/>
              <a:gd name="connsiteX2" fmla="*/ 6468290 w 12191999"/>
              <a:gd name="connsiteY2" fmla="*/ 0 h 5166360"/>
              <a:gd name="connsiteX3" fmla="*/ 7796394 w 12191999"/>
              <a:gd name="connsiteY3" fmla="*/ 0 h 5166360"/>
              <a:gd name="connsiteX4" fmla="*/ 8376834 w 12191999"/>
              <a:gd name="connsiteY4" fmla="*/ 0 h 5166360"/>
              <a:gd name="connsiteX5" fmla="*/ 9704938 w 12191999"/>
              <a:gd name="connsiteY5" fmla="*/ 0 h 5166360"/>
              <a:gd name="connsiteX6" fmla="*/ 9704938 w 12191999"/>
              <a:gd name="connsiteY6" fmla="*/ 2 h 5166360"/>
              <a:gd name="connsiteX7" fmla="*/ 10283456 w 12191999"/>
              <a:gd name="connsiteY7" fmla="*/ 2 h 5166360"/>
              <a:gd name="connsiteX8" fmla="*/ 10863897 w 12191999"/>
              <a:gd name="connsiteY8" fmla="*/ 2 h 5166360"/>
              <a:gd name="connsiteX9" fmla="*/ 12191999 w 12191999"/>
              <a:gd name="connsiteY9" fmla="*/ 2 h 5166360"/>
              <a:gd name="connsiteX10" fmla="*/ 12191999 w 12191999"/>
              <a:gd name="connsiteY10" fmla="*/ 5166360 h 5166360"/>
              <a:gd name="connsiteX11" fmla="*/ 0 w 12191999"/>
              <a:gd name="connsiteY11" fmla="*/ 5166360 h 5166360"/>
              <a:gd name="connsiteX12" fmla="*/ 0 w 12191999"/>
              <a:gd name="connsiteY12" fmla="*/ 2604436 h 5166360"/>
              <a:gd name="connsiteX13" fmla="*/ 862341 w 12191999"/>
              <a:gd name="connsiteY13" fmla="*/ 743371 h 5166360"/>
              <a:gd name="connsiteX14" fmla="*/ 0 w 12191999"/>
              <a:gd name="connsiteY14" fmla="*/ 743371 h 5166360"/>
              <a:gd name="connsiteX15" fmla="*/ 0 w 12191999"/>
              <a:gd name="connsiteY15" fmla="*/ 742508 h 5166360"/>
              <a:gd name="connsiteX16" fmla="*/ 92826 w 12191999"/>
              <a:gd name="connsiteY16" fmla="*/ 742508 h 5166360"/>
              <a:gd name="connsiteX17" fmla="*/ 406486 w 12191999"/>
              <a:gd name="connsiteY17" fmla="*/ 742508 h 5166360"/>
              <a:gd name="connsiteX18" fmla="*/ 406486 w 12191999"/>
              <a:gd name="connsiteY18" fmla="*/ 742507 h 5166360"/>
              <a:gd name="connsiteX19" fmla="*/ 862741 w 12191999"/>
              <a:gd name="connsiteY19" fmla="*/ 742507 h 5166360"/>
              <a:gd name="connsiteX20" fmla="*/ 1206388 w 12191999"/>
              <a:gd name="connsiteY20" fmla="*/ 864 h 5166360"/>
              <a:gd name="connsiteX21" fmla="*/ 748500 w 12191999"/>
              <a:gd name="connsiteY21" fmla="*/ 864 h 5166360"/>
              <a:gd name="connsiteX22" fmla="*/ 0 w 12191999"/>
              <a:gd name="connsiteY22" fmla="*/ 864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2191999" h="5166360">
                <a:moveTo>
                  <a:pt x="0" y="0"/>
                </a:moveTo>
                <a:lnTo>
                  <a:pt x="1822388" y="0"/>
                </a:lnTo>
                <a:lnTo>
                  <a:pt x="6468290" y="0"/>
                </a:lnTo>
                <a:lnTo>
                  <a:pt x="7796394" y="0"/>
                </a:lnTo>
                <a:lnTo>
                  <a:pt x="8376834" y="0"/>
                </a:lnTo>
                <a:lnTo>
                  <a:pt x="9704938" y="0"/>
                </a:lnTo>
                <a:lnTo>
                  <a:pt x="9704938" y="2"/>
                </a:lnTo>
                <a:lnTo>
                  <a:pt x="10283456" y="2"/>
                </a:lnTo>
                <a:lnTo>
                  <a:pt x="10863897" y="2"/>
                </a:lnTo>
                <a:lnTo>
                  <a:pt x="12191999" y="2"/>
                </a:lnTo>
                <a:lnTo>
                  <a:pt x="12191999" y="5166360"/>
                </a:lnTo>
                <a:lnTo>
                  <a:pt x="0" y="5166360"/>
                </a:lnTo>
                <a:lnTo>
                  <a:pt x="0" y="2604436"/>
                </a:lnTo>
                <a:lnTo>
                  <a:pt x="862341" y="743371"/>
                </a:lnTo>
                <a:lnTo>
                  <a:pt x="0" y="743371"/>
                </a:lnTo>
                <a:lnTo>
                  <a:pt x="0" y="742508"/>
                </a:lnTo>
                <a:lnTo>
                  <a:pt x="92826" y="742508"/>
                </a:lnTo>
                <a:lnTo>
                  <a:pt x="406486" y="742508"/>
                </a:lnTo>
                <a:lnTo>
                  <a:pt x="406486" y="742507"/>
                </a:lnTo>
                <a:lnTo>
                  <a:pt x="862741" y="742507"/>
                </a:lnTo>
                <a:lnTo>
                  <a:pt x="1206388" y="864"/>
                </a:lnTo>
                <a:lnTo>
                  <a:pt x="748500" y="864"/>
                </a:lnTo>
                <a:lnTo>
                  <a:pt x="0" y="864"/>
                </a:lnTo>
                <a:close/>
              </a:path>
            </a:pathLst>
          </a:custGeom>
          <a:solidFill>
            <a:srgbClr val="A6A6A6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479F5F2B-8B58-4140-AE6A-51F6C67B18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91641"/>
            <a:ext cx="971654" cy="2096979"/>
          </a:xfrm>
          <a:custGeom>
            <a:avLst/>
            <a:gdLst>
              <a:gd name="connsiteX0" fmla="*/ 0 w 971654"/>
              <a:gd name="connsiteY0" fmla="*/ 0 h 2096979"/>
              <a:gd name="connsiteX1" fmla="*/ 971654 w 971654"/>
              <a:gd name="connsiteY1" fmla="*/ 0 h 2096979"/>
              <a:gd name="connsiteX2" fmla="*/ 0 w 971654"/>
              <a:gd name="connsiteY2" fmla="*/ 2096979 h 2096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71654" h="2096979">
                <a:moveTo>
                  <a:pt x="0" y="0"/>
                </a:moveTo>
                <a:lnTo>
                  <a:pt x="971654" y="0"/>
                </a:lnTo>
                <a:lnTo>
                  <a:pt x="0" y="2096979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C79618E4-78D8-46CD-A793-E5C920524B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88135" y="243728"/>
            <a:ext cx="2264861" cy="1292464"/>
          </a:xfrm>
          <a:prstGeom prst="rect">
            <a:avLst/>
          </a:prstGeom>
        </p:spPr>
      </p:pic>
      <p:pic>
        <p:nvPicPr>
          <p:cNvPr id="1028" name="Picture 4" descr="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44752" y="7657604"/>
            <a:ext cx="2036738" cy="1380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12" descr="US-POLITICS-ELECTION-TRUMP"/>
          <p:cNvSpPr>
            <a:spLocks noChangeAspect="1" noChangeArrowheads="1"/>
          </p:cNvSpPr>
          <p:nvPr/>
        </p:nvSpPr>
        <p:spPr bwMode="auto">
          <a:xfrm>
            <a:off x="8219696" y="6438583"/>
            <a:ext cx="152015" cy="152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60167DD3-6F4C-7732-5A8E-21B341C36BD5}"/>
              </a:ext>
            </a:extLst>
          </p:cNvPr>
          <p:cNvGraphicFramePr>
            <a:graphicFrameLocks/>
          </p:cNvGraphicFramePr>
          <p:nvPr/>
        </p:nvGraphicFramePr>
        <p:xfrm>
          <a:off x="8524944" y="2049780"/>
          <a:ext cx="3155472" cy="2758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4FAB611A-62D3-472B-A561-092C715B166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66531670"/>
              </p:ext>
            </p:extLst>
          </p:nvPr>
        </p:nvGraphicFramePr>
        <p:xfrm>
          <a:off x="1166492" y="1661956"/>
          <a:ext cx="9367203" cy="50601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13131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92F58E-CDED-4750-9C2F-E2E6EDC208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7374" y="369492"/>
            <a:ext cx="9367203" cy="1188720"/>
          </a:xfrm>
        </p:spPr>
        <p:txBody>
          <a:bodyPr vert="horz" lIns="91440" tIns="45720" rIns="91440" bIns="45720" rtlCol="0">
            <a:noAutofit/>
          </a:bodyPr>
          <a:lstStyle/>
          <a:p>
            <a:r>
              <a:rPr lang="en-US" sz="4000" b="1" dirty="0"/>
              <a:t>Electoral atmosphere: SWE – Key words</a:t>
            </a:r>
            <a:endParaRPr lang="en-US" sz="4000" b="1" kern="1200" dirty="0">
              <a:latin typeface="+mj-lt"/>
              <a:ea typeface="+mj-ea"/>
              <a:cs typeface="+mj-cs"/>
            </a:endParaRPr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7CB4857B-ED7C-444D-9F04-2F885114A1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764099" cy="1558212"/>
          </a:xfrm>
          <a:custGeom>
            <a:avLst/>
            <a:gdLst>
              <a:gd name="connsiteX0" fmla="*/ 0 w 1764099"/>
              <a:gd name="connsiteY0" fmla="*/ 0 h 1558212"/>
              <a:gd name="connsiteX1" fmla="*/ 1764099 w 1764099"/>
              <a:gd name="connsiteY1" fmla="*/ 0 h 1558212"/>
              <a:gd name="connsiteX2" fmla="*/ 1042087 w 1764099"/>
              <a:gd name="connsiteY2" fmla="*/ 1558212 h 1558212"/>
              <a:gd name="connsiteX3" fmla="*/ 0 w 1764099"/>
              <a:gd name="connsiteY3" fmla="*/ 1558212 h 1558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64099" h="1558212">
                <a:moveTo>
                  <a:pt x="0" y="0"/>
                </a:moveTo>
                <a:lnTo>
                  <a:pt x="1764099" y="0"/>
                </a:lnTo>
                <a:lnTo>
                  <a:pt x="1042087" y="1558212"/>
                </a:lnTo>
                <a:lnTo>
                  <a:pt x="0" y="155821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D18046FB-44EA-4FD8-A585-EA09A319B2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691640"/>
            <a:ext cx="12191999" cy="5166360"/>
          </a:xfrm>
          <a:custGeom>
            <a:avLst/>
            <a:gdLst>
              <a:gd name="connsiteX0" fmla="*/ 0 w 12191999"/>
              <a:gd name="connsiteY0" fmla="*/ 0 h 5166360"/>
              <a:gd name="connsiteX1" fmla="*/ 1822388 w 12191999"/>
              <a:gd name="connsiteY1" fmla="*/ 0 h 5166360"/>
              <a:gd name="connsiteX2" fmla="*/ 6468290 w 12191999"/>
              <a:gd name="connsiteY2" fmla="*/ 0 h 5166360"/>
              <a:gd name="connsiteX3" fmla="*/ 7796394 w 12191999"/>
              <a:gd name="connsiteY3" fmla="*/ 0 h 5166360"/>
              <a:gd name="connsiteX4" fmla="*/ 8376834 w 12191999"/>
              <a:gd name="connsiteY4" fmla="*/ 0 h 5166360"/>
              <a:gd name="connsiteX5" fmla="*/ 9704938 w 12191999"/>
              <a:gd name="connsiteY5" fmla="*/ 0 h 5166360"/>
              <a:gd name="connsiteX6" fmla="*/ 9704938 w 12191999"/>
              <a:gd name="connsiteY6" fmla="*/ 2 h 5166360"/>
              <a:gd name="connsiteX7" fmla="*/ 10283456 w 12191999"/>
              <a:gd name="connsiteY7" fmla="*/ 2 h 5166360"/>
              <a:gd name="connsiteX8" fmla="*/ 10863897 w 12191999"/>
              <a:gd name="connsiteY8" fmla="*/ 2 h 5166360"/>
              <a:gd name="connsiteX9" fmla="*/ 12191999 w 12191999"/>
              <a:gd name="connsiteY9" fmla="*/ 2 h 5166360"/>
              <a:gd name="connsiteX10" fmla="*/ 12191999 w 12191999"/>
              <a:gd name="connsiteY10" fmla="*/ 5166360 h 5166360"/>
              <a:gd name="connsiteX11" fmla="*/ 0 w 12191999"/>
              <a:gd name="connsiteY11" fmla="*/ 5166360 h 5166360"/>
              <a:gd name="connsiteX12" fmla="*/ 0 w 12191999"/>
              <a:gd name="connsiteY12" fmla="*/ 2604436 h 5166360"/>
              <a:gd name="connsiteX13" fmla="*/ 862341 w 12191999"/>
              <a:gd name="connsiteY13" fmla="*/ 743371 h 5166360"/>
              <a:gd name="connsiteX14" fmla="*/ 0 w 12191999"/>
              <a:gd name="connsiteY14" fmla="*/ 743371 h 5166360"/>
              <a:gd name="connsiteX15" fmla="*/ 0 w 12191999"/>
              <a:gd name="connsiteY15" fmla="*/ 742508 h 5166360"/>
              <a:gd name="connsiteX16" fmla="*/ 92826 w 12191999"/>
              <a:gd name="connsiteY16" fmla="*/ 742508 h 5166360"/>
              <a:gd name="connsiteX17" fmla="*/ 406486 w 12191999"/>
              <a:gd name="connsiteY17" fmla="*/ 742508 h 5166360"/>
              <a:gd name="connsiteX18" fmla="*/ 406486 w 12191999"/>
              <a:gd name="connsiteY18" fmla="*/ 742507 h 5166360"/>
              <a:gd name="connsiteX19" fmla="*/ 862741 w 12191999"/>
              <a:gd name="connsiteY19" fmla="*/ 742507 h 5166360"/>
              <a:gd name="connsiteX20" fmla="*/ 1206388 w 12191999"/>
              <a:gd name="connsiteY20" fmla="*/ 864 h 5166360"/>
              <a:gd name="connsiteX21" fmla="*/ 748500 w 12191999"/>
              <a:gd name="connsiteY21" fmla="*/ 864 h 5166360"/>
              <a:gd name="connsiteX22" fmla="*/ 0 w 12191999"/>
              <a:gd name="connsiteY22" fmla="*/ 864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2191999" h="5166360">
                <a:moveTo>
                  <a:pt x="0" y="0"/>
                </a:moveTo>
                <a:lnTo>
                  <a:pt x="1822388" y="0"/>
                </a:lnTo>
                <a:lnTo>
                  <a:pt x="6468290" y="0"/>
                </a:lnTo>
                <a:lnTo>
                  <a:pt x="7796394" y="0"/>
                </a:lnTo>
                <a:lnTo>
                  <a:pt x="8376834" y="0"/>
                </a:lnTo>
                <a:lnTo>
                  <a:pt x="9704938" y="0"/>
                </a:lnTo>
                <a:lnTo>
                  <a:pt x="9704938" y="2"/>
                </a:lnTo>
                <a:lnTo>
                  <a:pt x="10283456" y="2"/>
                </a:lnTo>
                <a:lnTo>
                  <a:pt x="10863897" y="2"/>
                </a:lnTo>
                <a:lnTo>
                  <a:pt x="12191999" y="2"/>
                </a:lnTo>
                <a:lnTo>
                  <a:pt x="12191999" y="5166360"/>
                </a:lnTo>
                <a:lnTo>
                  <a:pt x="0" y="5166360"/>
                </a:lnTo>
                <a:lnTo>
                  <a:pt x="0" y="2604436"/>
                </a:lnTo>
                <a:lnTo>
                  <a:pt x="862341" y="743371"/>
                </a:lnTo>
                <a:lnTo>
                  <a:pt x="0" y="743371"/>
                </a:lnTo>
                <a:lnTo>
                  <a:pt x="0" y="742508"/>
                </a:lnTo>
                <a:lnTo>
                  <a:pt x="92826" y="742508"/>
                </a:lnTo>
                <a:lnTo>
                  <a:pt x="406486" y="742508"/>
                </a:lnTo>
                <a:lnTo>
                  <a:pt x="406486" y="742507"/>
                </a:lnTo>
                <a:lnTo>
                  <a:pt x="862741" y="742507"/>
                </a:lnTo>
                <a:lnTo>
                  <a:pt x="1206388" y="864"/>
                </a:lnTo>
                <a:lnTo>
                  <a:pt x="748500" y="864"/>
                </a:lnTo>
                <a:lnTo>
                  <a:pt x="0" y="864"/>
                </a:lnTo>
                <a:close/>
              </a:path>
            </a:pathLst>
          </a:custGeom>
          <a:solidFill>
            <a:srgbClr val="A6A6A6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479F5F2B-8B58-4140-AE6A-51F6C67B18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91641"/>
            <a:ext cx="971654" cy="2096979"/>
          </a:xfrm>
          <a:custGeom>
            <a:avLst/>
            <a:gdLst>
              <a:gd name="connsiteX0" fmla="*/ 0 w 971654"/>
              <a:gd name="connsiteY0" fmla="*/ 0 h 2096979"/>
              <a:gd name="connsiteX1" fmla="*/ 971654 w 971654"/>
              <a:gd name="connsiteY1" fmla="*/ 0 h 2096979"/>
              <a:gd name="connsiteX2" fmla="*/ 0 w 971654"/>
              <a:gd name="connsiteY2" fmla="*/ 2096979 h 2096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71654" h="2096979">
                <a:moveTo>
                  <a:pt x="0" y="0"/>
                </a:moveTo>
                <a:lnTo>
                  <a:pt x="971654" y="0"/>
                </a:lnTo>
                <a:lnTo>
                  <a:pt x="0" y="2096979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C79618E4-78D8-46CD-A793-E5C920524B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88135" y="243728"/>
            <a:ext cx="2264861" cy="1292464"/>
          </a:xfrm>
          <a:prstGeom prst="rect">
            <a:avLst/>
          </a:prstGeom>
        </p:spPr>
      </p:pic>
      <p:pic>
        <p:nvPicPr>
          <p:cNvPr id="1028" name="Picture 4" descr="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44752" y="7657604"/>
            <a:ext cx="2036738" cy="1380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12" descr="US-POLITICS-ELECTION-TRUMP"/>
          <p:cNvSpPr>
            <a:spLocks noChangeAspect="1" noChangeArrowheads="1"/>
          </p:cNvSpPr>
          <p:nvPr/>
        </p:nvSpPr>
        <p:spPr bwMode="auto">
          <a:xfrm>
            <a:off x="8219696" y="6438583"/>
            <a:ext cx="152015" cy="152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60167DD3-6F4C-7732-5A8E-21B341C36BD5}"/>
              </a:ext>
            </a:extLst>
          </p:cNvPr>
          <p:cNvGraphicFramePr>
            <a:graphicFrameLocks/>
          </p:cNvGraphicFramePr>
          <p:nvPr/>
        </p:nvGraphicFramePr>
        <p:xfrm>
          <a:off x="8524944" y="2049780"/>
          <a:ext cx="3155472" cy="2758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293C940F-56ED-B33A-2161-A350F129270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56016299"/>
              </p:ext>
            </p:extLst>
          </p:nvPr>
        </p:nvGraphicFramePr>
        <p:xfrm>
          <a:off x="1507524" y="1843564"/>
          <a:ext cx="9167053" cy="48908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749010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92F58E-CDED-4750-9C2F-E2E6EDC208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7374" y="369492"/>
            <a:ext cx="9367203" cy="1188720"/>
          </a:xfrm>
        </p:spPr>
        <p:txBody>
          <a:bodyPr vert="horz" lIns="91440" tIns="45720" rIns="91440" bIns="45720" rtlCol="0">
            <a:noAutofit/>
          </a:bodyPr>
          <a:lstStyle/>
          <a:p>
            <a:r>
              <a:rPr lang="en-US" sz="4800" b="1" dirty="0"/>
              <a:t>Electoral atmosphere: UK</a:t>
            </a:r>
            <a:endParaRPr lang="en-US" sz="4800" b="1" kern="1200" dirty="0">
              <a:latin typeface="+mj-lt"/>
              <a:ea typeface="+mj-ea"/>
              <a:cs typeface="+mj-cs"/>
            </a:endParaRPr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7CB4857B-ED7C-444D-9F04-2F885114A1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764099" cy="1558212"/>
          </a:xfrm>
          <a:custGeom>
            <a:avLst/>
            <a:gdLst>
              <a:gd name="connsiteX0" fmla="*/ 0 w 1764099"/>
              <a:gd name="connsiteY0" fmla="*/ 0 h 1558212"/>
              <a:gd name="connsiteX1" fmla="*/ 1764099 w 1764099"/>
              <a:gd name="connsiteY1" fmla="*/ 0 h 1558212"/>
              <a:gd name="connsiteX2" fmla="*/ 1042087 w 1764099"/>
              <a:gd name="connsiteY2" fmla="*/ 1558212 h 1558212"/>
              <a:gd name="connsiteX3" fmla="*/ 0 w 1764099"/>
              <a:gd name="connsiteY3" fmla="*/ 1558212 h 1558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64099" h="1558212">
                <a:moveTo>
                  <a:pt x="0" y="0"/>
                </a:moveTo>
                <a:lnTo>
                  <a:pt x="1764099" y="0"/>
                </a:lnTo>
                <a:lnTo>
                  <a:pt x="1042087" y="1558212"/>
                </a:lnTo>
                <a:lnTo>
                  <a:pt x="0" y="155821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D18046FB-44EA-4FD8-A585-EA09A319B2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691640"/>
            <a:ext cx="12191999" cy="5166360"/>
          </a:xfrm>
          <a:custGeom>
            <a:avLst/>
            <a:gdLst>
              <a:gd name="connsiteX0" fmla="*/ 0 w 12191999"/>
              <a:gd name="connsiteY0" fmla="*/ 0 h 5166360"/>
              <a:gd name="connsiteX1" fmla="*/ 1822388 w 12191999"/>
              <a:gd name="connsiteY1" fmla="*/ 0 h 5166360"/>
              <a:gd name="connsiteX2" fmla="*/ 6468290 w 12191999"/>
              <a:gd name="connsiteY2" fmla="*/ 0 h 5166360"/>
              <a:gd name="connsiteX3" fmla="*/ 7796394 w 12191999"/>
              <a:gd name="connsiteY3" fmla="*/ 0 h 5166360"/>
              <a:gd name="connsiteX4" fmla="*/ 8376834 w 12191999"/>
              <a:gd name="connsiteY4" fmla="*/ 0 h 5166360"/>
              <a:gd name="connsiteX5" fmla="*/ 9704938 w 12191999"/>
              <a:gd name="connsiteY5" fmla="*/ 0 h 5166360"/>
              <a:gd name="connsiteX6" fmla="*/ 9704938 w 12191999"/>
              <a:gd name="connsiteY6" fmla="*/ 2 h 5166360"/>
              <a:gd name="connsiteX7" fmla="*/ 10283456 w 12191999"/>
              <a:gd name="connsiteY7" fmla="*/ 2 h 5166360"/>
              <a:gd name="connsiteX8" fmla="*/ 10863897 w 12191999"/>
              <a:gd name="connsiteY8" fmla="*/ 2 h 5166360"/>
              <a:gd name="connsiteX9" fmla="*/ 12191999 w 12191999"/>
              <a:gd name="connsiteY9" fmla="*/ 2 h 5166360"/>
              <a:gd name="connsiteX10" fmla="*/ 12191999 w 12191999"/>
              <a:gd name="connsiteY10" fmla="*/ 5166360 h 5166360"/>
              <a:gd name="connsiteX11" fmla="*/ 0 w 12191999"/>
              <a:gd name="connsiteY11" fmla="*/ 5166360 h 5166360"/>
              <a:gd name="connsiteX12" fmla="*/ 0 w 12191999"/>
              <a:gd name="connsiteY12" fmla="*/ 2604436 h 5166360"/>
              <a:gd name="connsiteX13" fmla="*/ 862341 w 12191999"/>
              <a:gd name="connsiteY13" fmla="*/ 743371 h 5166360"/>
              <a:gd name="connsiteX14" fmla="*/ 0 w 12191999"/>
              <a:gd name="connsiteY14" fmla="*/ 743371 h 5166360"/>
              <a:gd name="connsiteX15" fmla="*/ 0 w 12191999"/>
              <a:gd name="connsiteY15" fmla="*/ 742508 h 5166360"/>
              <a:gd name="connsiteX16" fmla="*/ 92826 w 12191999"/>
              <a:gd name="connsiteY16" fmla="*/ 742508 h 5166360"/>
              <a:gd name="connsiteX17" fmla="*/ 406486 w 12191999"/>
              <a:gd name="connsiteY17" fmla="*/ 742508 h 5166360"/>
              <a:gd name="connsiteX18" fmla="*/ 406486 w 12191999"/>
              <a:gd name="connsiteY18" fmla="*/ 742507 h 5166360"/>
              <a:gd name="connsiteX19" fmla="*/ 862741 w 12191999"/>
              <a:gd name="connsiteY19" fmla="*/ 742507 h 5166360"/>
              <a:gd name="connsiteX20" fmla="*/ 1206388 w 12191999"/>
              <a:gd name="connsiteY20" fmla="*/ 864 h 5166360"/>
              <a:gd name="connsiteX21" fmla="*/ 748500 w 12191999"/>
              <a:gd name="connsiteY21" fmla="*/ 864 h 5166360"/>
              <a:gd name="connsiteX22" fmla="*/ 0 w 12191999"/>
              <a:gd name="connsiteY22" fmla="*/ 864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2191999" h="5166360">
                <a:moveTo>
                  <a:pt x="0" y="0"/>
                </a:moveTo>
                <a:lnTo>
                  <a:pt x="1822388" y="0"/>
                </a:lnTo>
                <a:lnTo>
                  <a:pt x="6468290" y="0"/>
                </a:lnTo>
                <a:lnTo>
                  <a:pt x="7796394" y="0"/>
                </a:lnTo>
                <a:lnTo>
                  <a:pt x="8376834" y="0"/>
                </a:lnTo>
                <a:lnTo>
                  <a:pt x="9704938" y="0"/>
                </a:lnTo>
                <a:lnTo>
                  <a:pt x="9704938" y="2"/>
                </a:lnTo>
                <a:lnTo>
                  <a:pt x="10283456" y="2"/>
                </a:lnTo>
                <a:lnTo>
                  <a:pt x="10863897" y="2"/>
                </a:lnTo>
                <a:lnTo>
                  <a:pt x="12191999" y="2"/>
                </a:lnTo>
                <a:lnTo>
                  <a:pt x="12191999" y="5166360"/>
                </a:lnTo>
                <a:lnTo>
                  <a:pt x="0" y="5166360"/>
                </a:lnTo>
                <a:lnTo>
                  <a:pt x="0" y="2604436"/>
                </a:lnTo>
                <a:lnTo>
                  <a:pt x="862341" y="743371"/>
                </a:lnTo>
                <a:lnTo>
                  <a:pt x="0" y="743371"/>
                </a:lnTo>
                <a:lnTo>
                  <a:pt x="0" y="742508"/>
                </a:lnTo>
                <a:lnTo>
                  <a:pt x="92826" y="742508"/>
                </a:lnTo>
                <a:lnTo>
                  <a:pt x="406486" y="742508"/>
                </a:lnTo>
                <a:lnTo>
                  <a:pt x="406486" y="742507"/>
                </a:lnTo>
                <a:lnTo>
                  <a:pt x="862741" y="742507"/>
                </a:lnTo>
                <a:lnTo>
                  <a:pt x="1206388" y="864"/>
                </a:lnTo>
                <a:lnTo>
                  <a:pt x="748500" y="864"/>
                </a:lnTo>
                <a:lnTo>
                  <a:pt x="0" y="864"/>
                </a:lnTo>
                <a:close/>
              </a:path>
            </a:pathLst>
          </a:custGeom>
          <a:solidFill>
            <a:srgbClr val="A6A6A6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479F5F2B-8B58-4140-AE6A-51F6C67B18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91641"/>
            <a:ext cx="971654" cy="2096979"/>
          </a:xfrm>
          <a:custGeom>
            <a:avLst/>
            <a:gdLst>
              <a:gd name="connsiteX0" fmla="*/ 0 w 971654"/>
              <a:gd name="connsiteY0" fmla="*/ 0 h 2096979"/>
              <a:gd name="connsiteX1" fmla="*/ 971654 w 971654"/>
              <a:gd name="connsiteY1" fmla="*/ 0 h 2096979"/>
              <a:gd name="connsiteX2" fmla="*/ 0 w 971654"/>
              <a:gd name="connsiteY2" fmla="*/ 2096979 h 2096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71654" h="2096979">
                <a:moveTo>
                  <a:pt x="0" y="0"/>
                </a:moveTo>
                <a:lnTo>
                  <a:pt x="971654" y="0"/>
                </a:lnTo>
                <a:lnTo>
                  <a:pt x="0" y="2096979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C79618E4-78D8-46CD-A793-E5C920524B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88135" y="243728"/>
            <a:ext cx="2264861" cy="1292464"/>
          </a:xfrm>
          <a:prstGeom prst="rect">
            <a:avLst/>
          </a:prstGeom>
        </p:spPr>
      </p:pic>
      <p:pic>
        <p:nvPicPr>
          <p:cNvPr id="1028" name="Picture 4" descr="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44752" y="7657604"/>
            <a:ext cx="2036738" cy="1380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12" descr="US-POLITICS-ELECTION-TRUMP"/>
          <p:cNvSpPr>
            <a:spLocks noChangeAspect="1" noChangeArrowheads="1"/>
          </p:cNvSpPr>
          <p:nvPr/>
        </p:nvSpPr>
        <p:spPr bwMode="auto">
          <a:xfrm>
            <a:off x="8219696" y="6438583"/>
            <a:ext cx="152015" cy="152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60167DD3-6F4C-7732-5A8E-21B341C36BD5}"/>
              </a:ext>
            </a:extLst>
          </p:cNvPr>
          <p:cNvGraphicFramePr>
            <a:graphicFrameLocks/>
          </p:cNvGraphicFramePr>
          <p:nvPr/>
        </p:nvGraphicFramePr>
        <p:xfrm>
          <a:off x="8524944" y="2049780"/>
          <a:ext cx="3155472" cy="2758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58430B1D-810D-66CF-1B8A-0448A3330573}"/>
              </a:ext>
            </a:extLst>
          </p:cNvPr>
          <p:cNvSpPr txBox="1"/>
          <p:nvPr/>
        </p:nvSpPr>
        <p:spPr>
          <a:xfrm>
            <a:off x="6857077" y="2307723"/>
            <a:ext cx="44749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Negative: </a:t>
            </a:r>
            <a:r>
              <a:rPr lang="en-GB" dirty="0"/>
              <a:t>Bad, Childish, Chaos, Difficult, Dividing, Disappointing, Hateful, Messy, Sinister, Gloomy etc. 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2025CEC-99B6-F27E-AFD2-D7FD39A1CED8}"/>
              </a:ext>
            </a:extLst>
          </p:cNvPr>
          <p:cNvSpPr txBox="1"/>
          <p:nvPr/>
        </p:nvSpPr>
        <p:spPr>
          <a:xfrm>
            <a:off x="6845471" y="3515558"/>
            <a:ext cx="44749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Positive: </a:t>
            </a:r>
            <a:r>
              <a:rPr lang="en-GB" dirty="0"/>
              <a:t>Curious, Finally, Fun, Happy, Excited, Hopeful, Good, Nice atmosphere, Safe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7F10297-9100-7D0F-25A6-018DE13DE1AA}"/>
              </a:ext>
            </a:extLst>
          </p:cNvPr>
          <p:cNvSpPr txBox="1"/>
          <p:nvPr/>
        </p:nvSpPr>
        <p:spPr>
          <a:xfrm>
            <a:off x="6857077" y="4446394"/>
            <a:ext cx="44749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Neutral: </a:t>
            </a:r>
            <a:r>
              <a:rPr lang="en-GB" dirty="0"/>
              <a:t>Even (race), Change of power, Different</a:t>
            </a:r>
            <a:r>
              <a:rPr lang="en-GB" b="1" dirty="0"/>
              <a:t> </a:t>
            </a:r>
            <a:endParaRPr lang="en-GB" dirty="0"/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A662C954-9E1E-51A9-8B44-B52B52C2A1A3}"/>
              </a:ext>
            </a:extLst>
          </p:cNvPr>
          <p:cNvGraphicFramePr>
            <a:graphicFrameLocks/>
          </p:cNvGraphicFramePr>
          <p:nvPr/>
        </p:nvGraphicFramePr>
        <p:xfrm>
          <a:off x="859979" y="2416964"/>
          <a:ext cx="4591252" cy="34914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59693EDD-9C1E-0929-6732-935E2523DE34}"/>
              </a:ext>
            </a:extLst>
          </p:cNvPr>
          <p:cNvSpPr txBox="1"/>
          <p:nvPr/>
        </p:nvSpPr>
        <p:spPr>
          <a:xfrm>
            <a:off x="249198" y="6405933"/>
            <a:ext cx="30298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Total coded: 1808</a:t>
            </a:r>
          </a:p>
        </p:txBody>
      </p: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00C9A999-F9C7-A855-F3A1-36994A25C50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80426736"/>
              </p:ext>
            </p:extLst>
          </p:nvPr>
        </p:nvGraphicFramePr>
        <p:xfrm>
          <a:off x="738132" y="1993048"/>
          <a:ext cx="4834946" cy="39499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4190622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92F58E-CDED-4750-9C2F-E2E6EDC208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7374" y="369492"/>
            <a:ext cx="9367203" cy="1188720"/>
          </a:xfrm>
        </p:spPr>
        <p:txBody>
          <a:bodyPr vert="horz" lIns="91440" tIns="45720" rIns="91440" bIns="45720" rtlCol="0">
            <a:noAutofit/>
          </a:bodyPr>
          <a:lstStyle/>
          <a:p>
            <a:r>
              <a:rPr lang="en-US" sz="4000" b="1" dirty="0"/>
              <a:t>Electoral atmosphere: Positive v Negative</a:t>
            </a:r>
            <a:endParaRPr lang="en-US" sz="4000" b="1" kern="1200" dirty="0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7CB4857B-ED7C-444D-9F04-2F885114A1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764099" cy="1558212"/>
          </a:xfrm>
          <a:custGeom>
            <a:avLst/>
            <a:gdLst>
              <a:gd name="connsiteX0" fmla="*/ 0 w 1764099"/>
              <a:gd name="connsiteY0" fmla="*/ 0 h 1558212"/>
              <a:gd name="connsiteX1" fmla="*/ 1764099 w 1764099"/>
              <a:gd name="connsiteY1" fmla="*/ 0 h 1558212"/>
              <a:gd name="connsiteX2" fmla="*/ 1042087 w 1764099"/>
              <a:gd name="connsiteY2" fmla="*/ 1558212 h 1558212"/>
              <a:gd name="connsiteX3" fmla="*/ 0 w 1764099"/>
              <a:gd name="connsiteY3" fmla="*/ 1558212 h 1558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64099" h="1558212">
                <a:moveTo>
                  <a:pt x="0" y="0"/>
                </a:moveTo>
                <a:lnTo>
                  <a:pt x="1764099" y="0"/>
                </a:lnTo>
                <a:lnTo>
                  <a:pt x="1042087" y="1558212"/>
                </a:lnTo>
                <a:lnTo>
                  <a:pt x="0" y="155821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D18046FB-44EA-4FD8-A585-EA09A319B2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691640"/>
            <a:ext cx="12191999" cy="5166360"/>
          </a:xfrm>
          <a:custGeom>
            <a:avLst/>
            <a:gdLst>
              <a:gd name="connsiteX0" fmla="*/ 0 w 12191999"/>
              <a:gd name="connsiteY0" fmla="*/ 0 h 5166360"/>
              <a:gd name="connsiteX1" fmla="*/ 1822388 w 12191999"/>
              <a:gd name="connsiteY1" fmla="*/ 0 h 5166360"/>
              <a:gd name="connsiteX2" fmla="*/ 6468290 w 12191999"/>
              <a:gd name="connsiteY2" fmla="*/ 0 h 5166360"/>
              <a:gd name="connsiteX3" fmla="*/ 7796394 w 12191999"/>
              <a:gd name="connsiteY3" fmla="*/ 0 h 5166360"/>
              <a:gd name="connsiteX4" fmla="*/ 8376834 w 12191999"/>
              <a:gd name="connsiteY4" fmla="*/ 0 h 5166360"/>
              <a:gd name="connsiteX5" fmla="*/ 9704938 w 12191999"/>
              <a:gd name="connsiteY5" fmla="*/ 0 h 5166360"/>
              <a:gd name="connsiteX6" fmla="*/ 9704938 w 12191999"/>
              <a:gd name="connsiteY6" fmla="*/ 2 h 5166360"/>
              <a:gd name="connsiteX7" fmla="*/ 10283456 w 12191999"/>
              <a:gd name="connsiteY7" fmla="*/ 2 h 5166360"/>
              <a:gd name="connsiteX8" fmla="*/ 10863897 w 12191999"/>
              <a:gd name="connsiteY8" fmla="*/ 2 h 5166360"/>
              <a:gd name="connsiteX9" fmla="*/ 12191999 w 12191999"/>
              <a:gd name="connsiteY9" fmla="*/ 2 h 5166360"/>
              <a:gd name="connsiteX10" fmla="*/ 12191999 w 12191999"/>
              <a:gd name="connsiteY10" fmla="*/ 5166360 h 5166360"/>
              <a:gd name="connsiteX11" fmla="*/ 0 w 12191999"/>
              <a:gd name="connsiteY11" fmla="*/ 5166360 h 5166360"/>
              <a:gd name="connsiteX12" fmla="*/ 0 w 12191999"/>
              <a:gd name="connsiteY12" fmla="*/ 2604436 h 5166360"/>
              <a:gd name="connsiteX13" fmla="*/ 862341 w 12191999"/>
              <a:gd name="connsiteY13" fmla="*/ 743371 h 5166360"/>
              <a:gd name="connsiteX14" fmla="*/ 0 w 12191999"/>
              <a:gd name="connsiteY14" fmla="*/ 743371 h 5166360"/>
              <a:gd name="connsiteX15" fmla="*/ 0 w 12191999"/>
              <a:gd name="connsiteY15" fmla="*/ 742508 h 5166360"/>
              <a:gd name="connsiteX16" fmla="*/ 92826 w 12191999"/>
              <a:gd name="connsiteY16" fmla="*/ 742508 h 5166360"/>
              <a:gd name="connsiteX17" fmla="*/ 406486 w 12191999"/>
              <a:gd name="connsiteY17" fmla="*/ 742508 h 5166360"/>
              <a:gd name="connsiteX18" fmla="*/ 406486 w 12191999"/>
              <a:gd name="connsiteY18" fmla="*/ 742507 h 5166360"/>
              <a:gd name="connsiteX19" fmla="*/ 862741 w 12191999"/>
              <a:gd name="connsiteY19" fmla="*/ 742507 h 5166360"/>
              <a:gd name="connsiteX20" fmla="*/ 1206388 w 12191999"/>
              <a:gd name="connsiteY20" fmla="*/ 864 h 5166360"/>
              <a:gd name="connsiteX21" fmla="*/ 748500 w 12191999"/>
              <a:gd name="connsiteY21" fmla="*/ 864 h 5166360"/>
              <a:gd name="connsiteX22" fmla="*/ 0 w 12191999"/>
              <a:gd name="connsiteY22" fmla="*/ 864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2191999" h="5166360">
                <a:moveTo>
                  <a:pt x="0" y="0"/>
                </a:moveTo>
                <a:lnTo>
                  <a:pt x="1822388" y="0"/>
                </a:lnTo>
                <a:lnTo>
                  <a:pt x="6468290" y="0"/>
                </a:lnTo>
                <a:lnTo>
                  <a:pt x="7796394" y="0"/>
                </a:lnTo>
                <a:lnTo>
                  <a:pt x="8376834" y="0"/>
                </a:lnTo>
                <a:lnTo>
                  <a:pt x="9704938" y="0"/>
                </a:lnTo>
                <a:lnTo>
                  <a:pt x="9704938" y="2"/>
                </a:lnTo>
                <a:lnTo>
                  <a:pt x="10283456" y="2"/>
                </a:lnTo>
                <a:lnTo>
                  <a:pt x="10863897" y="2"/>
                </a:lnTo>
                <a:lnTo>
                  <a:pt x="12191999" y="2"/>
                </a:lnTo>
                <a:lnTo>
                  <a:pt x="12191999" y="5166360"/>
                </a:lnTo>
                <a:lnTo>
                  <a:pt x="0" y="5166360"/>
                </a:lnTo>
                <a:lnTo>
                  <a:pt x="0" y="2604436"/>
                </a:lnTo>
                <a:lnTo>
                  <a:pt x="862341" y="743371"/>
                </a:lnTo>
                <a:lnTo>
                  <a:pt x="0" y="743371"/>
                </a:lnTo>
                <a:lnTo>
                  <a:pt x="0" y="742508"/>
                </a:lnTo>
                <a:lnTo>
                  <a:pt x="92826" y="742508"/>
                </a:lnTo>
                <a:lnTo>
                  <a:pt x="406486" y="742508"/>
                </a:lnTo>
                <a:lnTo>
                  <a:pt x="406486" y="742507"/>
                </a:lnTo>
                <a:lnTo>
                  <a:pt x="862741" y="742507"/>
                </a:lnTo>
                <a:lnTo>
                  <a:pt x="1206388" y="864"/>
                </a:lnTo>
                <a:lnTo>
                  <a:pt x="748500" y="864"/>
                </a:lnTo>
                <a:lnTo>
                  <a:pt x="0" y="864"/>
                </a:lnTo>
                <a:close/>
              </a:path>
            </a:pathLst>
          </a:custGeom>
          <a:solidFill>
            <a:srgbClr val="A6A6A6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479F5F2B-8B58-4140-AE6A-51F6C67B18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91641"/>
            <a:ext cx="971654" cy="2096979"/>
          </a:xfrm>
          <a:custGeom>
            <a:avLst/>
            <a:gdLst>
              <a:gd name="connsiteX0" fmla="*/ 0 w 971654"/>
              <a:gd name="connsiteY0" fmla="*/ 0 h 2096979"/>
              <a:gd name="connsiteX1" fmla="*/ 971654 w 971654"/>
              <a:gd name="connsiteY1" fmla="*/ 0 h 2096979"/>
              <a:gd name="connsiteX2" fmla="*/ 0 w 971654"/>
              <a:gd name="connsiteY2" fmla="*/ 2096979 h 2096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71654" h="2096979">
                <a:moveTo>
                  <a:pt x="0" y="0"/>
                </a:moveTo>
                <a:lnTo>
                  <a:pt x="971654" y="0"/>
                </a:lnTo>
                <a:lnTo>
                  <a:pt x="0" y="2096979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C79618E4-78D8-46CD-A793-E5C920524B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88135" y="243728"/>
            <a:ext cx="2264861" cy="1292464"/>
          </a:xfrm>
          <a:prstGeom prst="rect">
            <a:avLst/>
          </a:prstGeom>
        </p:spPr>
      </p:pic>
      <p:pic>
        <p:nvPicPr>
          <p:cNvPr id="1028" name="Picture 4" descr="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44752" y="7657604"/>
            <a:ext cx="2036738" cy="1380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12" descr="US-POLITICS-ELECTION-TRUMP"/>
          <p:cNvSpPr>
            <a:spLocks noChangeAspect="1" noChangeArrowheads="1"/>
          </p:cNvSpPr>
          <p:nvPr/>
        </p:nvSpPr>
        <p:spPr bwMode="auto">
          <a:xfrm>
            <a:off x="8219696" y="6438583"/>
            <a:ext cx="152015" cy="152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60167DD3-6F4C-7732-5A8E-21B341C36BD5}"/>
              </a:ext>
            </a:extLst>
          </p:cNvPr>
          <p:cNvGraphicFramePr>
            <a:graphicFrameLocks/>
          </p:cNvGraphicFramePr>
          <p:nvPr/>
        </p:nvGraphicFramePr>
        <p:xfrm>
          <a:off x="8524944" y="2049780"/>
          <a:ext cx="3155472" cy="2758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A662C954-9E1E-51A9-8B44-B52B52C2A1A3}"/>
              </a:ext>
            </a:extLst>
          </p:cNvPr>
          <p:cNvGraphicFramePr>
            <a:graphicFrameLocks/>
          </p:cNvGraphicFramePr>
          <p:nvPr/>
        </p:nvGraphicFramePr>
        <p:xfrm>
          <a:off x="859979" y="2416964"/>
          <a:ext cx="4591252" cy="34914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59693EDD-9C1E-0929-6732-935E2523DE34}"/>
              </a:ext>
            </a:extLst>
          </p:cNvPr>
          <p:cNvSpPr txBox="1"/>
          <p:nvPr/>
        </p:nvSpPr>
        <p:spPr>
          <a:xfrm>
            <a:off x="249198" y="6405933"/>
            <a:ext cx="30298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Total coded: 1808</a:t>
            </a: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29A5A38E-328D-3A1E-C890-4ACEF4BC985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2666196"/>
              </p:ext>
            </p:extLst>
          </p:nvPr>
        </p:nvGraphicFramePr>
        <p:xfrm>
          <a:off x="511584" y="2177940"/>
          <a:ext cx="4834946" cy="39499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F3D052E7-8493-7519-DB83-85928FBC686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87266617"/>
              </p:ext>
            </p:extLst>
          </p:nvPr>
        </p:nvGraphicFramePr>
        <p:xfrm>
          <a:off x="6069823" y="2165602"/>
          <a:ext cx="5398884" cy="39499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93C7EACF-2D16-1443-8B4B-A3EB804B187E}"/>
              </a:ext>
            </a:extLst>
          </p:cNvPr>
          <p:cNvSpPr txBox="1"/>
          <p:nvPr/>
        </p:nvSpPr>
        <p:spPr>
          <a:xfrm>
            <a:off x="10102680" y="6438583"/>
            <a:ext cx="30298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Total coded: 836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72D5A6B-2611-9637-5AC2-1C58A7490BC5}"/>
              </a:ext>
            </a:extLst>
          </p:cNvPr>
          <p:cNvSpPr txBox="1"/>
          <p:nvPr/>
        </p:nvSpPr>
        <p:spPr>
          <a:xfrm>
            <a:off x="3327080" y="2017759"/>
            <a:ext cx="97165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500" b="1" dirty="0"/>
              <a:t>UK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3E09DB1-FE87-C5A9-0D16-7EC513110358}"/>
              </a:ext>
            </a:extLst>
          </p:cNvPr>
          <p:cNvSpPr txBox="1"/>
          <p:nvPr/>
        </p:nvSpPr>
        <p:spPr>
          <a:xfrm>
            <a:off x="9424075" y="2020454"/>
            <a:ext cx="135720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500" b="1" dirty="0"/>
              <a:t>Sweden</a:t>
            </a:r>
          </a:p>
        </p:txBody>
      </p:sp>
    </p:spTree>
    <p:extLst>
      <p:ext uri="{BB962C8B-B14F-4D97-AF65-F5344CB8AC3E}">
        <p14:creationId xmlns:p14="http://schemas.microsoft.com/office/powerpoint/2010/main" val="738377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  <p:bldGraphic spid="11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92F58E-CDED-4750-9C2F-E2E6EDC208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7374" y="369492"/>
            <a:ext cx="9367203" cy="1188720"/>
          </a:xfrm>
        </p:spPr>
        <p:txBody>
          <a:bodyPr vert="horz" lIns="91440" tIns="45720" rIns="91440" bIns="45720" rtlCol="0">
            <a:noAutofit/>
          </a:bodyPr>
          <a:lstStyle/>
          <a:p>
            <a:r>
              <a:rPr lang="en-US" sz="4000" b="1" dirty="0"/>
              <a:t>Electoral atmosphere: Intense v. Relaxed</a:t>
            </a:r>
            <a:endParaRPr lang="en-US" sz="4000" b="1" kern="1200" dirty="0">
              <a:latin typeface="+mj-lt"/>
              <a:ea typeface="+mj-ea"/>
              <a:cs typeface="+mj-cs"/>
            </a:endParaRPr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7CB4857B-ED7C-444D-9F04-2F885114A1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764099" cy="1558212"/>
          </a:xfrm>
          <a:custGeom>
            <a:avLst/>
            <a:gdLst>
              <a:gd name="connsiteX0" fmla="*/ 0 w 1764099"/>
              <a:gd name="connsiteY0" fmla="*/ 0 h 1558212"/>
              <a:gd name="connsiteX1" fmla="*/ 1764099 w 1764099"/>
              <a:gd name="connsiteY1" fmla="*/ 0 h 1558212"/>
              <a:gd name="connsiteX2" fmla="*/ 1042087 w 1764099"/>
              <a:gd name="connsiteY2" fmla="*/ 1558212 h 1558212"/>
              <a:gd name="connsiteX3" fmla="*/ 0 w 1764099"/>
              <a:gd name="connsiteY3" fmla="*/ 1558212 h 1558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64099" h="1558212">
                <a:moveTo>
                  <a:pt x="0" y="0"/>
                </a:moveTo>
                <a:lnTo>
                  <a:pt x="1764099" y="0"/>
                </a:lnTo>
                <a:lnTo>
                  <a:pt x="1042087" y="1558212"/>
                </a:lnTo>
                <a:lnTo>
                  <a:pt x="0" y="155821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D18046FB-44EA-4FD8-A585-EA09A319B2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691640"/>
            <a:ext cx="12191999" cy="5166360"/>
          </a:xfrm>
          <a:custGeom>
            <a:avLst/>
            <a:gdLst>
              <a:gd name="connsiteX0" fmla="*/ 0 w 12191999"/>
              <a:gd name="connsiteY0" fmla="*/ 0 h 5166360"/>
              <a:gd name="connsiteX1" fmla="*/ 1822388 w 12191999"/>
              <a:gd name="connsiteY1" fmla="*/ 0 h 5166360"/>
              <a:gd name="connsiteX2" fmla="*/ 6468290 w 12191999"/>
              <a:gd name="connsiteY2" fmla="*/ 0 h 5166360"/>
              <a:gd name="connsiteX3" fmla="*/ 7796394 w 12191999"/>
              <a:gd name="connsiteY3" fmla="*/ 0 h 5166360"/>
              <a:gd name="connsiteX4" fmla="*/ 8376834 w 12191999"/>
              <a:gd name="connsiteY4" fmla="*/ 0 h 5166360"/>
              <a:gd name="connsiteX5" fmla="*/ 9704938 w 12191999"/>
              <a:gd name="connsiteY5" fmla="*/ 0 h 5166360"/>
              <a:gd name="connsiteX6" fmla="*/ 9704938 w 12191999"/>
              <a:gd name="connsiteY6" fmla="*/ 2 h 5166360"/>
              <a:gd name="connsiteX7" fmla="*/ 10283456 w 12191999"/>
              <a:gd name="connsiteY7" fmla="*/ 2 h 5166360"/>
              <a:gd name="connsiteX8" fmla="*/ 10863897 w 12191999"/>
              <a:gd name="connsiteY8" fmla="*/ 2 h 5166360"/>
              <a:gd name="connsiteX9" fmla="*/ 12191999 w 12191999"/>
              <a:gd name="connsiteY9" fmla="*/ 2 h 5166360"/>
              <a:gd name="connsiteX10" fmla="*/ 12191999 w 12191999"/>
              <a:gd name="connsiteY10" fmla="*/ 5166360 h 5166360"/>
              <a:gd name="connsiteX11" fmla="*/ 0 w 12191999"/>
              <a:gd name="connsiteY11" fmla="*/ 5166360 h 5166360"/>
              <a:gd name="connsiteX12" fmla="*/ 0 w 12191999"/>
              <a:gd name="connsiteY12" fmla="*/ 2604436 h 5166360"/>
              <a:gd name="connsiteX13" fmla="*/ 862341 w 12191999"/>
              <a:gd name="connsiteY13" fmla="*/ 743371 h 5166360"/>
              <a:gd name="connsiteX14" fmla="*/ 0 w 12191999"/>
              <a:gd name="connsiteY14" fmla="*/ 743371 h 5166360"/>
              <a:gd name="connsiteX15" fmla="*/ 0 w 12191999"/>
              <a:gd name="connsiteY15" fmla="*/ 742508 h 5166360"/>
              <a:gd name="connsiteX16" fmla="*/ 92826 w 12191999"/>
              <a:gd name="connsiteY16" fmla="*/ 742508 h 5166360"/>
              <a:gd name="connsiteX17" fmla="*/ 406486 w 12191999"/>
              <a:gd name="connsiteY17" fmla="*/ 742508 h 5166360"/>
              <a:gd name="connsiteX18" fmla="*/ 406486 w 12191999"/>
              <a:gd name="connsiteY18" fmla="*/ 742507 h 5166360"/>
              <a:gd name="connsiteX19" fmla="*/ 862741 w 12191999"/>
              <a:gd name="connsiteY19" fmla="*/ 742507 h 5166360"/>
              <a:gd name="connsiteX20" fmla="*/ 1206388 w 12191999"/>
              <a:gd name="connsiteY20" fmla="*/ 864 h 5166360"/>
              <a:gd name="connsiteX21" fmla="*/ 748500 w 12191999"/>
              <a:gd name="connsiteY21" fmla="*/ 864 h 5166360"/>
              <a:gd name="connsiteX22" fmla="*/ 0 w 12191999"/>
              <a:gd name="connsiteY22" fmla="*/ 864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2191999" h="5166360">
                <a:moveTo>
                  <a:pt x="0" y="0"/>
                </a:moveTo>
                <a:lnTo>
                  <a:pt x="1822388" y="0"/>
                </a:lnTo>
                <a:lnTo>
                  <a:pt x="6468290" y="0"/>
                </a:lnTo>
                <a:lnTo>
                  <a:pt x="7796394" y="0"/>
                </a:lnTo>
                <a:lnTo>
                  <a:pt x="8376834" y="0"/>
                </a:lnTo>
                <a:lnTo>
                  <a:pt x="9704938" y="0"/>
                </a:lnTo>
                <a:lnTo>
                  <a:pt x="9704938" y="2"/>
                </a:lnTo>
                <a:lnTo>
                  <a:pt x="10283456" y="2"/>
                </a:lnTo>
                <a:lnTo>
                  <a:pt x="10863897" y="2"/>
                </a:lnTo>
                <a:lnTo>
                  <a:pt x="12191999" y="2"/>
                </a:lnTo>
                <a:lnTo>
                  <a:pt x="12191999" y="5166360"/>
                </a:lnTo>
                <a:lnTo>
                  <a:pt x="0" y="5166360"/>
                </a:lnTo>
                <a:lnTo>
                  <a:pt x="0" y="2604436"/>
                </a:lnTo>
                <a:lnTo>
                  <a:pt x="862341" y="743371"/>
                </a:lnTo>
                <a:lnTo>
                  <a:pt x="0" y="743371"/>
                </a:lnTo>
                <a:lnTo>
                  <a:pt x="0" y="742508"/>
                </a:lnTo>
                <a:lnTo>
                  <a:pt x="92826" y="742508"/>
                </a:lnTo>
                <a:lnTo>
                  <a:pt x="406486" y="742508"/>
                </a:lnTo>
                <a:lnTo>
                  <a:pt x="406486" y="742507"/>
                </a:lnTo>
                <a:lnTo>
                  <a:pt x="862741" y="742507"/>
                </a:lnTo>
                <a:lnTo>
                  <a:pt x="1206388" y="864"/>
                </a:lnTo>
                <a:lnTo>
                  <a:pt x="748500" y="864"/>
                </a:lnTo>
                <a:lnTo>
                  <a:pt x="0" y="864"/>
                </a:lnTo>
                <a:close/>
              </a:path>
            </a:pathLst>
          </a:custGeom>
          <a:solidFill>
            <a:srgbClr val="A6A6A6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479F5F2B-8B58-4140-AE6A-51F6C67B18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91641"/>
            <a:ext cx="971654" cy="2096979"/>
          </a:xfrm>
          <a:custGeom>
            <a:avLst/>
            <a:gdLst>
              <a:gd name="connsiteX0" fmla="*/ 0 w 971654"/>
              <a:gd name="connsiteY0" fmla="*/ 0 h 2096979"/>
              <a:gd name="connsiteX1" fmla="*/ 971654 w 971654"/>
              <a:gd name="connsiteY1" fmla="*/ 0 h 2096979"/>
              <a:gd name="connsiteX2" fmla="*/ 0 w 971654"/>
              <a:gd name="connsiteY2" fmla="*/ 2096979 h 2096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71654" h="2096979">
                <a:moveTo>
                  <a:pt x="0" y="0"/>
                </a:moveTo>
                <a:lnTo>
                  <a:pt x="971654" y="0"/>
                </a:lnTo>
                <a:lnTo>
                  <a:pt x="0" y="2096979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C79618E4-78D8-46CD-A793-E5C920524B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88135" y="243728"/>
            <a:ext cx="2264861" cy="1292464"/>
          </a:xfrm>
          <a:prstGeom prst="rect">
            <a:avLst/>
          </a:prstGeom>
        </p:spPr>
      </p:pic>
      <p:pic>
        <p:nvPicPr>
          <p:cNvPr id="1028" name="Picture 4" descr="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44752" y="7657604"/>
            <a:ext cx="2036738" cy="1380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12" descr="US-POLITICS-ELECTION-TRUMP"/>
          <p:cNvSpPr>
            <a:spLocks noChangeAspect="1" noChangeArrowheads="1"/>
          </p:cNvSpPr>
          <p:nvPr/>
        </p:nvSpPr>
        <p:spPr bwMode="auto">
          <a:xfrm>
            <a:off x="8219696" y="6438583"/>
            <a:ext cx="152015" cy="152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60167DD3-6F4C-7732-5A8E-21B341C36BD5}"/>
              </a:ext>
            </a:extLst>
          </p:cNvPr>
          <p:cNvGraphicFramePr>
            <a:graphicFrameLocks/>
          </p:cNvGraphicFramePr>
          <p:nvPr/>
        </p:nvGraphicFramePr>
        <p:xfrm>
          <a:off x="8524944" y="2049780"/>
          <a:ext cx="3155472" cy="2758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A662C954-9E1E-51A9-8B44-B52B52C2A1A3}"/>
              </a:ext>
            </a:extLst>
          </p:cNvPr>
          <p:cNvGraphicFramePr>
            <a:graphicFrameLocks/>
          </p:cNvGraphicFramePr>
          <p:nvPr/>
        </p:nvGraphicFramePr>
        <p:xfrm>
          <a:off x="859979" y="2416964"/>
          <a:ext cx="4591252" cy="34914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59693EDD-9C1E-0929-6732-935E2523DE34}"/>
              </a:ext>
            </a:extLst>
          </p:cNvPr>
          <p:cNvSpPr txBox="1"/>
          <p:nvPr/>
        </p:nvSpPr>
        <p:spPr>
          <a:xfrm>
            <a:off x="249198" y="6405933"/>
            <a:ext cx="119037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i="1" dirty="0"/>
              <a:t>*Intense could be both positive (‘electric’) and negative (‘chaotic’)…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72D5A6B-2611-9637-5AC2-1C58A7490BC5}"/>
              </a:ext>
            </a:extLst>
          </p:cNvPr>
          <p:cNvSpPr txBox="1"/>
          <p:nvPr/>
        </p:nvSpPr>
        <p:spPr>
          <a:xfrm>
            <a:off x="3327080" y="2017759"/>
            <a:ext cx="97165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500" b="1" dirty="0"/>
              <a:t>UK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3E09DB1-FE87-C5A9-0D16-7EC513110358}"/>
              </a:ext>
            </a:extLst>
          </p:cNvPr>
          <p:cNvSpPr txBox="1"/>
          <p:nvPr/>
        </p:nvSpPr>
        <p:spPr>
          <a:xfrm>
            <a:off x="9424075" y="2020454"/>
            <a:ext cx="135720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500" b="1" dirty="0"/>
              <a:t>Sweden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FBF135E2-438D-D883-3BC3-01A9C844FF2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37052514"/>
              </p:ext>
            </p:extLst>
          </p:nvPr>
        </p:nvGraphicFramePr>
        <p:xfrm>
          <a:off x="405447" y="2247593"/>
          <a:ext cx="5636770" cy="37859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B4598FB5-5537-21B2-223A-E649BA6E6DE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96828857"/>
              </p:ext>
            </p:extLst>
          </p:nvPr>
        </p:nvGraphicFramePr>
        <p:xfrm>
          <a:off x="6272206" y="2157087"/>
          <a:ext cx="5880790" cy="37859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4107014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Graphic spid="8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92F58E-CDED-4750-9C2F-E2E6EDC208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7374" y="369492"/>
            <a:ext cx="9367203" cy="1188720"/>
          </a:xfrm>
        </p:spPr>
        <p:txBody>
          <a:bodyPr vert="horz" lIns="91440" tIns="45720" rIns="91440" bIns="45720" rtlCol="0">
            <a:noAutofit/>
          </a:bodyPr>
          <a:lstStyle/>
          <a:p>
            <a:r>
              <a:rPr lang="en-US" sz="4000" b="1" dirty="0"/>
              <a:t>Electoral atmosphere: Intense v. Relaxed</a:t>
            </a:r>
            <a:endParaRPr lang="en-US" sz="4000" b="1" kern="1200" dirty="0">
              <a:latin typeface="+mj-lt"/>
              <a:ea typeface="+mj-ea"/>
              <a:cs typeface="+mj-cs"/>
            </a:endParaRPr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7CB4857B-ED7C-444D-9F04-2F885114A1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764099" cy="1558212"/>
          </a:xfrm>
          <a:custGeom>
            <a:avLst/>
            <a:gdLst>
              <a:gd name="connsiteX0" fmla="*/ 0 w 1764099"/>
              <a:gd name="connsiteY0" fmla="*/ 0 h 1558212"/>
              <a:gd name="connsiteX1" fmla="*/ 1764099 w 1764099"/>
              <a:gd name="connsiteY1" fmla="*/ 0 h 1558212"/>
              <a:gd name="connsiteX2" fmla="*/ 1042087 w 1764099"/>
              <a:gd name="connsiteY2" fmla="*/ 1558212 h 1558212"/>
              <a:gd name="connsiteX3" fmla="*/ 0 w 1764099"/>
              <a:gd name="connsiteY3" fmla="*/ 1558212 h 1558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64099" h="1558212">
                <a:moveTo>
                  <a:pt x="0" y="0"/>
                </a:moveTo>
                <a:lnTo>
                  <a:pt x="1764099" y="0"/>
                </a:lnTo>
                <a:lnTo>
                  <a:pt x="1042087" y="1558212"/>
                </a:lnTo>
                <a:lnTo>
                  <a:pt x="0" y="155821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D18046FB-44EA-4FD8-A585-EA09A319B2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691640"/>
            <a:ext cx="12191999" cy="5166360"/>
          </a:xfrm>
          <a:custGeom>
            <a:avLst/>
            <a:gdLst>
              <a:gd name="connsiteX0" fmla="*/ 0 w 12191999"/>
              <a:gd name="connsiteY0" fmla="*/ 0 h 5166360"/>
              <a:gd name="connsiteX1" fmla="*/ 1822388 w 12191999"/>
              <a:gd name="connsiteY1" fmla="*/ 0 h 5166360"/>
              <a:gd name="connsiteX2" fmla="*/ 6468290 w 12191999"/>
              <a:gd name="connsiteY2" fmla="*/ 0 h 5166360"/>
              <a:gd name="connsiteX3" fmla="*/ 7796394 w 12191999"/>
              <a:gd name="connsiteY3" fmla="*/ 0 h 5166360"/>
              <a:gd name="connsiteX4" fmla="*/ 8376834 w 12191999"/>
              <a:gd name="connsiteY4" fmla="*/ 0 h 5166360"/>
              <a:gd name="connsiteX5" fmla="*/ 9704938 w 12191999"/>
              <a:gd name="connsiteY5" fmla="*/ 0 h 5166360"/>
              <a:gd name="connsiteX6" fmla="*/ 9704938 w 12191999"/>
              <a:gd name="connsiteY6" fmla="*/ 2 h 5166360"/>
              <a:gd name="connsiteX7" fmla="*/ 10283456 w 12191999"/>
              <a:gd name="connsiteY7" fmla="*/ 2 h 5166360"/>
              <a:gd name="connsiteX8" fmla="*/ 10863897 w 12191999"/>
              <a:gd name="connsiteY8" fmla="*/ 2 h 5166360"/>
              <a:gd name="connsiteX9" fmla="*/ 12191999 w 12191999"/>
              <a:gd name="connsiteY9" fmla="*/ 2 h 5166360"/>
              <a:gd name="connsiteX10" fmla="*/ 12191999 w 12191999"/>
              <a:gd name="connsiteY10" fmla="*/ 5166360 h 5166360"/>
              <a:gd name="connsiteX11" fmla="*/ 0 w 12191999"/>
              <a:gd name="connsiteY11" fmla="*/ 5166360 h 5166360"/>
              <a:gd name="connsiteX12" fmla="*/ 0 w 12191999"/>
              <a:gd name="connsiteY12" fmla="*/ 2604436 h 5166360"/>
              <a:gd name="connsiteX13" fmla="*/ 862341 w 12191999"/>
              <a:gd name="connsiteY13" fmla="*/ 743371 h 5166360"/>
              <a:gd name="connsiteX14" fmla="*/ 0 w 12191999"/>
              <a:gd name="connsiteY14" fmla="*/ 743371 h 5166360"/>
              <a:gd name="connsiteX15" fmla="*/ 0 w 12191999"/>
              <a:gd name="connsiteY15" fmla="*/ 742508 h 5166360"/>
              <a:gd name="connsiteX16" fmla="*/ 92826 w 12191999"/>
              <a:gd name="connsiteY16" fmla="*/ 742508 h 5166360"/>
              <a:gd name="connsiteX17" fmla="*/ 406486 w 12191999"/>
              <a:gd name="connsiteY17" fmla="*/ 742508 h 5166360"/>
              <a:gd name="connsiteX18" fmla="*/ 406486 w 12191999"/>
              <a:gd name="connsiteY18" fmla="*/ 742507 h 5166360"/>
              <a:gd name="connsiteX19" fmla="*/ 862741 w 12191999"/>
              <a:gd name="connsiteY19" fmla="*/ 742507 h 5166360"/>
              <a:gd name="connsiteX20" fmla="*/ 1206388 w 12191999"/>
              <a:gd name="connsiteY20" fmla="*/ 864 h 5166360"/>
              <a:gd name="connsiteX21" fmla="*/ 748500 w 12191999"/>
              <a:gd name="connsiteY21" fmla="*/ 864 h 5166360"/>
              <a:gd name="connsiteX22" fmla="*/ 0 w 12191999"/>
              <a:gd name="connsiteY22" fmla="*/ 864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2191999" h="5166360">
                <a:moveTo>
                  <a:pt x="0" y="0"/>
                </a:moveTo>
                <a:lnTo>
                  <a:pt x="1822388" y="0"/>
                </a:lnTo>
                <a:lnTo>
                  <a:pt x="6468290" y="0"/>
                </a:lnTo>
                <a:lnTo>
                  <a:pt x="7796394" y="0"/>
                </a:lnTo>
                <a:lnTo>
                  <a:pt x="8376834" y="0"/>
                </a:lnTo>
                <a:lnTo>
                  <a:pt x="9704938" y="0"/>
                </a:lnTo>
                <a:lnTo>
                  <a:pt x="9704938" y="2"/>
                </a:lnTo>
                <a:lnTo>
                  <a:pt x="10283456" y="2"/>
                </a:lnTo>
                <a:lnTo>
                  <a:pt x="10863897" y="2"/>
                </a:lnTo>
                <a:lnTo>
                  <a:pt x="12191999" y="2"/>
                </a:lnTo>
                <a:lnTo>
                  <a:pt x="12191999" y="5166360"/>
                </a:lnTo>
                <a:lnTo>
                  <a:pt x="0" y="5166360"/>
                </a:lnTo>
                <a:lnTo>
                  <a:pt x="0" y="2604436"/>
                </a:lnTo>
                <a:lnTo>
                  <a:pt x="862341" y="743371"/>
                </a:lnTo>
                <a:lnTo>
                  <a:pt x="0" y="743371"/>
                </a:lnTo>
                <a:lnTo>
                  <a:pt x="0" y="742508"/>
                </a:lnTo>
                <a:lnTo>
                  <a:pt x="92826" y="742508"/>
                </a:lnTo>
                <a:lnTo>
                  <a:pt x="406486" y="742508"/>
                </a:lnTo>
                <a:lnTo>
                  <a:pt x="406486" y="742507"/>
                </a:lnTo>
                <a:lnTo>
                  <a:pt x="862741" y="742507"/>
                </a:lnTo>
                <a:lnTo>
                  <a:pt x="1206388" y="864"/>
                </a:lnTo>
                <a:lnTo>
                  <a:pt x="748500" y="864"/>
                </a:lnTo>
                <a:lnTo>
                  <a:pt x="0" y="864"/>
                </a:lnTo>
                <a:close/>
              </a:path>
            </a:pathLst>
          </a:custGeom>
          <a:solidFill>
            <a:srgbClr val="A6A6A6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479F5F2B-8B58-4140-AE6A-51F6C67B18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91641"/>
            <a:ext cx="971654" cy="2096979"/>
          </a:xfrm>
          <a:custGeom>
            <a:avLst/>
            <a:gdLst>
              <a:gd name="connsiteX0" fmla="*/ 0 w 971654"/>
              <a:gd name="connsiteY0" fmla="*/ 0 h 2096979"/>
              <a:gd name="connsiteX1" fmla="*/ 971654 w 971654"/>
              <a:gd name="connsiteY1" fmla="*/ 0 h 2096979"/>
              <a:gd name="connsiteX2" fmla="*/ 0 w 971654"/>
              <a:gd name="connsiteY2" fmla="*/ 2096979 h 2096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71654" h="2096979">
                <a:moveTo>
                  <a:pt x="0" y="0"/>
                </a:moveTo>
                <a:lnTo>
                  <a:pt x="971654" y="0"/>
                </a:lnTo>
                <a:lnTo>
                  <a:pt x="0" y="2096979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C79618E4-78D8-46CD-A793-E5C920524B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88135" y="243728"/>
            <a:ext cx="2264861" cy="1292464"/>
          </a:xfrm>
          <a:prstGeom prst="rect">
            <a:avLst/>
          </a:prstGeom>
        </p:spPr>
      </p:pic>
      <p:pic>
        <p:nvPicPr>
          <p:cNvPr id="1028" name="Picture 4" descr="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44752" y="7657604"/>
            <a:ext cx="2036738" cy="1380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12" descr="US-POLITICS-ELECTION-TRUMP"/>
          <p:cNvSpPr>
            <a:spLocks noChangeAspect="1" noChangeArrowheads="1"/>
          </p:cNvSpPr>
          <p:nvPr/>
        </p:nvSpPr>
        <p:spPr bwMode="auto">
          <a:xfrm>
            <a:off x="8219696" y="6438583"/>
            <a:ext cx="152015" cy="152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60167DD3-6F4C-7732-5A8E-21B341C36BD5}"/>
              </a:ext>
            </a:extLst>
          </p:cNvPr>
          <p:cNvGraphicFramePr>
            <a:graphicFrameLocks/>
          </p:cNvGraphicFramePr>
          <p:nvPr/>
        </p:nvGraphicFramePr>
        <p:xfrm>
          <a:off x="8524944" y="2049780"/>
          <a:ext cx="3155472" cy="2758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A662C954-9E1E-51A9-8B44-B52B52C2A1A3}"/>
              </a:ext>
            </a:extLst>
          </p:cNvPr>
          <p:cNvGraphicFramePr>
            <a:graphicFrameLocks/>
          </p:cNvGraphicFramePr>
          <p:nvPr/>
        </p:nvGraphicFramePr>
        <p:xfrm>
          <a:off x="859979" y="2416964"/>
          <a:ext cx="4591252" cy="34914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59693EDD-9C1E-0929-6732-935E2523DE34}"/>
              </a:ext>
            </a:extLst>
          </p:cNvPr>
          <p:cNvSpPr txBox="1"/>
          <p:nvPr/>
        </p:nvSpPr>
        <p:spPr>
          <a:xfrm>
            <a:off x="249198" y="6405933"/>
            <a:ext cx="119037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i="1" dirty="0"/>
              <a:t>*Intense could be both positive (‘electric’) and negative (‘chaotic’)… although predominantly negative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72D5A6B-2611-9637-5AC2-1C58A7490BC5}"/>
              </a:ext>
            </a:extLst>
          </p:cNvPr>
          <p:cNvSpPr txBox="1"/>
          <p:nvPr/>
        </p:nvSpPr>
        <p:spPr>
          <a:xfrm>
            <a:off x="3327080" y="2017759"/>
            <a:ext cx="97165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500" b="1" dirty="0"/>
              <a:t>UK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3E09DB1-FE87-C5A9-0D16-7EC513110358}"/>
              </a:ext>
            </a:extLst>
          </p:cNvPr>
          <p:cNvSpPr txBox="1"/>
          <p:nvPr/>
        </p:nvSpPr>
        <p:spPr>
          <a:xfrm>
            <a:off x="9424075" y="2020454"/>
            <a:ext cx="135720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500" b="1" dirty="0"/>
              <a:t>Sweden</a:t>
            </a: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27A5627D-568C-00D1-07D1-CEB49D565E0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16982059"/>
              </p:ext>
            </p:extLst>
          </p:nvPr>
        </p:nvGraphicFramePr>
        <p:xfrm>
          <a:off x="6926601" y="2494813"/>
          <a:ext cx="5265398" cy="34136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7D7A10D7-9B3E-446D-C811-26BC972C26D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27438123"/>
              </p:ext>
            </p:extLst>
          </p:nvPr>
        </p:nvGraphicFramePr>
        <p:xfrm>
          <a:off x="387397" y="2416963"/>
          <a:ext cx="5640072" cy="35911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1664421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  <p:bldGraphic spid="10" grpId="0">
        <p:bldAsOne/>
      </p:bldGraphic>
    </p:bldLst>
  </p:timing>
</p:sld>
</file>

<file path=ppt/theme/theme1.xml><?xml version="1.0" encoding="utf-8"?>
<a:theme xmlns:a="http://schemas.openxmlformats.org/drawingml/2006/main" name="Office Theme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782</TotalTime>
  <Words>839</Words>
  <Application>Microsoft Office PowerPoint</Application>
  <PresentationFormat>Widescreen</PresentationFormat>
  <Paragraphs>96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Office Theme</vt:lpstr>
      <vt:lpstr> Dr Sandra Obradović  </vt:lpstr>
      <vt:lpstr>Overview</vt:lpstr>
      <vt:lpstr>Electoral atmosphere</vt:lpstr>
      <vt:lpstr>Electoral atmosphere: UK – Key words</vt:lpstr>
      <vt:lpstr>Electoral atmosphere: SWE – Key words</vt:lpstr>
      <vt:lpstr>Electoral atmosphere: UK</vt:lpstr>
      <vt:lpstr>Electoral atmosphere: Positive v Negative</vt:lpstr>
      <vt:lpstr>Electoral atmosphere: Intense v. Relaxed</vt:lpstr>
      <vt:lpstr>Electoral atmosphere: Intense v. Relaxed</vt:lpstr>
      <vt:lpstr>Perceptions of other voters</vt:lpstr>
      <vt:lpstr>Perceptions of other voters [decision]</vt:lpstr>
      <vt:lpstr>Perceptions of other voters [decision]</vt:lpstr>
      <vt:lpstr>Perceptions of other voters [decision]</vt:lpstr>
      <vt:lpstr>Perceptions of other voters [decision]</vt:lpstr>
      <vt:lpstr>Perceptions of other voters [decision]</vt:lpstr>
      <vt:lpstr>Perceptions of other voters [decision]</vt:lpstr>
      <vt:lpstr>Perceptions of other voters [decision]</vt:lpstr>
      <vt:lpstr>Perceptions of other voters [decision]</vt:lpstr>
      <vt:lpstr>Conclusion</vt:lpstr>
      <vt:lpstr> Thank you!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Research Café:   Inside the mind of the 2020 American voter:   What to look for in the election and do Americans hate each other because of how they vote?</dc:title>
  <dc:creator>Harrison,SL</dc:creator>
  <cp:lastModifiedBy>Sandra Obradovic</cp:lastModifiedBy>
  <cp:revision>52</cp:revision>
  <dcterms:created xsi:type="dcterms:W3CDTF">2020-10-25T07:49:44Z</dcterms:created>
  <dcterms:modified xsi:type="dcterms:W3CDTF">2023-02-02T07:49:50Z</dcterms:modified>
</cp:coreProperties>
</file>